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5" r:id="rId1"/>
    <p:sldMasterId id="2147483705" r:id="rId2"/>
    <p:sldMasterId id="2147483717" r:id="rId3"/>
  </p:sldMasterIdLst>
  <p:notesMasterIdLst>
    <p:notesMasterId r:id="rId37"/>
  </p:notesMasterIdLst>
  <p:handoutMasterIdLst>
    <p:handoutMasterId r:id="rId38"/>
  </p:handoutMasterIdLst>
  <p:sldIdLst>
    <p:sldId id="256" r:id="rId4"/>
    <p:sldId id="284" r:id="rId5"/>
    <p:sldId id="257" r:id="rId6"/>
    <p:sldId id="280" r:id="rId7"/>
    <p:sldId id="311" r:id="rId8"/>
    <p:sldId id="285" r:id="rId9"/>
    <p:sldId id="286" r:id="rId10"/>
    <p:sldId id="288" r:id="rId11"/>
    <p:sldId id="301" r:id="rId12"/>
    <p:sldId id="292" r:id="rId13"/>
    <p:sldId id="258" r:id="rId14"/>
    <p:sldId id="315" r:id="rId15"/>
    <p:sldId id="317" r:id="rId16"/>
    <p:sldId id="318" r:id="rId17"/>
    <p:sldId id="294" r:id="rId18"/>
    <p:sldId id="307" r:id="rId19"/>
    <p:sldId id="308" r:id="rId20"/>
    <p:sldId id="309" r:id="rId21"/>
    <p:sldId id="304" r:id="rId22"/>
    <p:sldId id="295" r:id="rId23"/>
    <p:sldId id="310" r:id="rId24"/>
    <p:sldId id="300" r:id="rId25"/>
    <p:sldId id="296" r:id="rId26"/>
    <p:sldId id="319" r:id="rId27"/>
    <p:sldId id="320" r:id="rId28"/>
    <p:sldId id="321" r:id="rId29"/>
    <p:sldId id="277" r:id="rId30"/>
    <p:sldId id="322" r:id="rId31"/>
    <p:sldId id="323" r:id="rId32"/>
    <p:sldId id="312" r:id="rId33"/>
    <p:sldId id="289" r:id="rId34"/>
    <p:sldId id="290" r:id="rId35"/>
    <p:sldId id="287" r:id="rId3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5EF95-9CD6-4E66-8186-5E3BCB56ED25}" v="832" dt="2020-05-21T11:14:25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28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Income vs</a:t>
            </a:r>
            <a:r>
              <a:rPr lang="en-US" baseline="0" dirty="0"/>
              <a:t> Expenses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 ($K)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Budget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</c:v>
                </c:pt>
                <c:pt idx="1">
                  <c:v>35</c:v>
                </c:pt>
                <c:pt idx="2">
                  <c:v>27</c:v>
                </c:pt>
                <c:pt idx="3">
                  <c:v>29</c:v>
                </c:pt>
                <c:pt idx="4">
                  <c:v>52</c:v>
                </c:pt>
                <c:pt idx="5">
                  <c:v>30</c:v>
                </c:pt>
                <c:pt idx="6">
                  <c:v>38</c:v>
                </c:pt>
                <c:pt idx="7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9B-4CE3-A866-82339EB04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Expenses ($K)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Budget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</c:v>
                </c:pt>
                <c:pt idx="1">
                  <c:v>20</c:v>
                </c:pt>
                <c:pt idx="2">
                  <c:v>29</c:v>
                </c:pt>
                <c:pt idx="3">
                  <c:v>44</c:v>
                </c:pt>
                <c:pt idx="4">
                  <c:v>48</c:v>
                </c:pt>
                <c:pt idx="5">
                  <c:v>43</c:v>
                </c:pt>
                <c:pt idx="6">
                  <c:v>29</c:v>
                </c:pt>
                <c:pt idx="7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9B-4CE3-A866-82339EB04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595448"/>
        <c:axId val="1137602808"/>
      </c:lineChart>
      <c:catAx>
        <c:axId val="113759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602808"/>
        <c:crosses val="autoZero"/>
        <c:auto val="1"/>
        <c:lblAlgn val="ctr"/>
        <c:lblOffset val="100"/>
        <c:noMultiLvlLbl val="0"/>
      </c:catAx>
      <c:valAx>
        <c:axId val="113760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59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 Balance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4-48DC-B7D2-8AFBC47369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4-48DC-B7D2-8AFBC47369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4-48DC-B7D2-8AFBC47369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4-48DC-B7D2-8AFBC47369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4-48DC-B7D2-8AFBC47369C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A4-48DC-B7D2-8AFBC47369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A4-48DC-B7D2-8AFBC47369C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 
Budget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Bank Balance ($K)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A4-48DC-B7D2-8AFBC4736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954424"/>
        <c:axId val="618098936"/>
      </c:barChart>
      <c:catAx>
        <c:axId val="59595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098936"/>
        <c:crosses val="autoZero"/>
        <c:auto val="1"/>
        <c:lblAlgn val="ctr"/>
        <c:lblOffset val="100"/>
        <c:noMultiLvlLbl val="0"/>
      </c:catAx>
      <c:valAx>
        <c:axId val="61809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95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171529486302068E-2"/>
          <c:y val="0.85527895587550973"/>
          <c:w val="0.89999993565665704"/>
          <c:h val="0.11775096047741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56839606740915E-2"/>
          <c:y val="4.1483492636450438E-2"/>
          <c:w val="0.94127132691230253"/>
          <c:h val="0.77252167893017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Gifts &amp; 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7.4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1-4214-A069-91816B36A1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 Reimbursement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4</c:v>
                </c:pt>
                <c:pt idx="1">
                  <c:v>4.5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1-4214-A069-91816B36A1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Fundraisers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11.7</c:v>
                </c:pt>
                <c:pt idx="3">
                  <c:v>7.6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61-4214-A069-91816B36A1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Membership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14.399999999999999</c:v>
                </c:pt>
                <c:pt idx="1">
                  <c:v>15</c:v>
                </c:pt>
                <c:pt idx="2">
                  <c:v>17.600000000000001</c:v>
                </c:pt>
                <c:pt idx="3">
                  <c:v>26.8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D-405D-BF70-2F37CAE14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37608568"/>
        <c:axId val="1137608888"/>
      </c:barChart>
      <c:catAx>
        <c:axId val="113760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608888"/>
        <c:crosses val="autoZero"/>
        <c:auto val="1"/>
        <c:lblAlgn val="ctr"/>
        <c:lblOffset val="100"/>
        <c:noMultiLvlLbl val="0"/>
      </c:catAx>
      <c:valAx>
        <c:axId val="113760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60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80784100393119E-2"/>
          <c:y val="4.1483492636450438E-2"/>
          <c:w val="0.94127132691230253"/>
          <c:h val="0.77252167893017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Lake Mgmt Plan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1-4214-A069-91816B36A1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Harvesting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16</c:v>
                </c:pt>
                <c:pt idx="3">
                  <c:v>21.7</c:v>
                </c:pt>
                <c:pt idx="4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1-4214-A069-91816B36A1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Stewards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61-4214-A069-91816B36A1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Boat Wash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8.1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1-4DEA-B5F1-6353E50E32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Fundraising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2.7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1-4DEA-B5F1-6353E50E32C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Budget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4.0999999999999996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1-4DEA-B5F1-6353E50E3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37608568"/>
        <c:axId val="1137608888"/>
      </c:barChart>
      <c:catAx>
        <c:axId val="113760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608888"/>
        <c:crosses val="autoZero"/>
        <c:auto val="1"/>
        <c:lblAlgn val="ctr"/>
        <c:lblOffset val="100"/>
        <c:noMultiLvlLbl val="0"/>
      </c:catAx>
      <c:valAx>
        <c:axId val="113760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60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38B94-D31B-444E-A6A6-549BA797EB4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0D2AD0-1C2F-4B45-8506-67A3F6F70387}">
      <dgm:prSet custT="1"/>
      <dgm:spPr/>
      <dgm:t>
        <a:bodyPr/>
        <a:lstStyle/>
        <a:p>
          <a:r>
            <a:rPr lang="en-US" sz="2400" dirty="0"/>
            <a:t>Welcome </a:t>
          </a:r>
        </a:p>
      </dgm:t>
    </dgm:pt>
    <dgm:pt modelId="{1A5B5A3F-80C2-4E0D-BB57-075D9C5595B5}" type="parTrans" cxnId="{B2D9F8D5-963F-46A1-A65B-4253809CBEBA}">
      <dgm:prSet/>
      <dgm:spPr/>
      <dgm:t>
        <a:bodyPr/>
        <a:lstStyle/>
        <a:p>
          <a:endParaRPr lang="en-US"/>
        </a:p>
      </dgm:t>
    </dgm:pt>
    <dgm:pt modelId="{748834C5-2FA3-486F-8B98-D7406D3A41F6}" type="sibTrans" cxnId="{B2D9F8D5-963F-46A1-A65B-4253809CBEBA}">
      <dgm:prSet/>
      <dgm:spPr/>
      <dgm:t>
        <a:bodyPr/>
        <a:lstStyle/>
        <a:p>
          <a:endParaRPr lang="en-US"/>
        </a:p>
      </dgm:t>
    </dgm:pt>
    <dgm:pt modelId="{9B464F81-1A9E-430D-A2A4-B9456C36C1C0}">
      <dgm:prSet custT="1"/>
      <dgm:spPr/>
      <dgm:t>
        <a:bodyPr/>
        <a:lstStyle/>
        <a:p>
          <a:r>
            <a:rPr lang="en-US" sz="2400" dirty="0"/>
            <a:t>Summary / Closing Thoughts</a:t>
          </a:r>
          <a:endParaRPr lang="en-US" sz="2900" dirty="0"/>
        </a:p>
      </dgm:t>
    </dgm:pt>
    <dgm:pt modelId="{2871A2EA-24EB-4CF2-9C27-5B10F90F089A}" type="parTrans" cxnId="{A2B90072-960C-4F0E-9E07-995281ABDBAE}">
      <dgm:prSet/>
      <dgm:spPr/>
      <dgm:t>
        <a:bodyPr/>
        <a:lstStyle/>
        <a:p>
          <a:endParaRPr lang="en-US"/>
        </a:p>
      </dgm:t>
    </dgm:pt>
    <dgm:pt modelId="{8FFE910E-0A83-40F3-9AC0-A3E6A21ADCF3}" type="sibTrans" cxnId="{A2B90072-960C-4F0E-9E07-995281ABDBAE}">
      <dgm:prSet/>
      <dgm:spPr/>
      <dgm:t>
        <a:bodyPr/>
        <a:lstStyle/>
        <a:p>
          <a:endParaRPr lang="en-US"/>
        </a:p>
      </dgm:t>
    </dgm:pt>
    <dgm:pt modelId="{A18B4375-9F5F-4CA5-9A85-DDA92B072D13}">
      <dgm:prSet custT="1"/>
      <dgm:spPr/>
      <dgm:t>
        <a:bodyPr/>
        <a:lstStyle/>
        <a:p>
          <a:r>
            <a:rPr lang="en-US" sz="2400" dirty="0"/>
            <a:t>Finances – Matt </a:t>
          </a:r>
          <a:r>
            <a:rPr lang="en-US" sz="2400" dirty="0" err="1"/>
            <a:t>Massiano</a:t>
          </a:r>
          <a:endParaRPr lang="en-US" sz="2400" dirty="0"/>
        </a:p>
      </dgm:t>
    </dgm:pt>
    <dgm:pt modelId="{FB1C6E4A-6A18-4D32-B061-7801F02FBEFB}" type="parTrans" cxnId="{6E1A538F-7830-464E-9132-C558F4C49F2B}">
      <dgm:prSet/>
      <dgm:spPr/>
      <dgm:t>
        <a:bodyPr/>
        <a:lstStyle/>
        <a:p>
          <a:endParaRPr lang="en-US"/>
        </a:p>
      </dgm:t>
    </dgm:pt>
    <dgm:pt modelId="{65D2D9F6-31BE-4D6E-AF9E-2310BF480058}" type="sibTrans" cxnId="{6E1A538F-7830-464E-9132-C558F4C49F2B}">
      <dgm:prSet/>
      <dgm:spPr/>
      <dgm:t>
        <a:bodyPr/>
        <a:lstStyle/>
        <a:p>
          <a:endParaRPr lang="en-US"/>
        </a:p>
      </dgm:t>
    </dgm:pt>
    <dgm:pt modelId="{3D939B88-9C07-4ED6-AC32-3ACC6EAC8C75}">
      <dgm:prSet custT="1"/>
      <dgm:spPr/>
      <dgm:t>
        <a:bodyPr/>
        <a:lstStyle/>
        <a:p>
          <a:r>
            <a:rPr lang="en-US" sz="2400" dirty="0"/>
            <a:t>Membership – Dan Gorke</a:t>
          </a:r>
        </a:p>
      </dgm:t>
    </dgm:pt>
    <dgm:pt modelId="{B581FC1F-B1A6-45A7-882F-F790DE4C954B}" type="parTrans" cxnId="{C7C1AE48-4B2F-4437-B91F-568A3D068320}">
      <dgm:prSet/>
      <dgm:spPr/>
      <dgm:t>
        <a:bodyPr/>
        <a:lstStyle/>
        <a:p>
          <a:endParaRPr lang="en-US"/>
        </a:p>
      </dgm:t>
    </dgm:pt>
    <dgm:pt modelId="{D03446DA-0D7E-4DB5-8461-B15F23DE789C}" type="sibTrans" cxnId="{C7C1AE48-4B2F-4437-B91F-568A3D068320}">
      <dgm:prSet/>
      <dgm:spPr/>
      <dgm:t>
        <a:bodyPr/>
        <a:lstStyle/>
        <a:p>
          <a:endParaRPr lang="en-US"/>
        </a:p>
      </dgm:t>
    </dgm:pt>
    <dgm:pt modelId="{AC48D48F-EEF1-4B1A-AE37-E819AADD1C3D}">
      <dgm:prSet custT="1"/>
      <dgm:spPr/>
      <dgm:t>
        <a:bodyPr/>
        <a:lstStyle/>
        <a:p>
          <a:r>
            <a:rPr lang="en-US" sz="2400" dirty="0"/>
            <a:t>Invasive Efforts – Nancy Girling</a:t>
          </a:r>
        </a:p>
      </dgm:t>
    </dgm:pt>
    <dgm:pt modelId="{B0834CD3-2887-4B14-82B2-85F13ED92C9B}" type="parTrans" cxnId="{B6D48DF2-DA01-400D-B3C1-800D725D0A37}">
      <dgm:prSet/>
      <dgm:spPr/>
      <dgm:t>
        <a:bodyPr/>
        <a:lstStyle/>
        <a:p>
          <a:endParaRPr lang="en-US"/>
        </a:p>
      </dgm:t>
    </dgm:pt>
    <dgm:pt modelId="{5393EB53-6C81-45D0-9C7F-FD3DF383C22F}" type="sibTrans" cxnId="{B6D48DF2-DA01-400D-B3C1-800D725D0A37}">
      <dgm:prSet/>
      <dgm:spPr/>
      <dgm:t>
        <a:bodyPr/>
        <a:lstStyle/>
        <a:p>
          <a:endParaRPr lang="en-US"/>
        </a:p>
      </dgm:t>
    </dgm:pt>
    <dgm:pt modelId="{E56FDC62-FE68-4920-AB07-B38C5AF9461C}">
      <dgm:prSet custT="1"/>
      <dgm:spPr/>
      <dgm:t>
        <a:bodyPr/>
        <a:lstStyle/>
        <a:p>
          <a:r>
            <a:rPr lang="en-US" sz="2400" dirty="0"/>
            <a:t>2021 Elections- Pete </a:t>
          </a:r>
          <a:r>
            <a:rPr lang="en-US" sz="2400" dirty="0" err="1"/>
            <a:t>Pelone</a:t>
          </a:r>
          <a:endParaRPr lang="en-US" sz="2400" dirty="0"/>
        </a:p>
      </dgm:t>
    </dgm:pt>
    <dgm:pt modelId="{66D7EFCA-46C4-4ED8-942D-F8E0614A02B7}" type="parTrans" cxnId="{E46E3BD3-FB18-4517-B3C4-DC761DDFE084}">
      <dgm:prSet/>
      <dgm:spPr/>
      <dgm:t>
        <a:bodyPr/>
        <a:lstStyle/>
        <a:p>
          <a:endParaRPr lang="en-US"/>
        </a:p>
      </dgm:t>
    </dgm:pt>
    <dgm:pt modelId="{7081B5D4-98EC-48E2-8250-ECE0CB50CC74}" type="sibTrans" cxnId="{E46E3BD3-FB18-4517-B3C4-DC761DDFE084}">
      <dgm:prSet/>
      <dgm:spPr/>
      <dgm:t>
        <a:bodyPr/>
        <a:lstStyle/>
        <a:p>
          <a:endParaRPr lang="en-US"/>
        </a:p>
      </dgm:t>
    </dgm:pt>
    <dgm:pt modelId="{3520CD48-D39F-4A2C-8BAF-6A8B16D0A4B0}">
      <dgm:prSet custT="1"/>
      <dgm:spPr/>
      <dgm:t>
        <a:bodyPr/>
        <a:lstStyle/>
        <a:p>
          <a:r>
            <a:rPr lang="en-US" sz="2400" dirty="0"/>
            <a:t>Volunteer Opportunities – Dee </a:t>
          </a:r>
          <a:r>
            <a:rPr lang="en-US" sz="2400" dirty="0" err="1"/>
            <a:t>Dee</a:t>
          </a:r>
          <a:r>
            <a:rPr lang="en-US" sz="2400" dirty="0"/>
            <a:t> </a:t>
          </a:r>
          <a:r>
            <a:rPr lang="en-US" sz="2400" dirty="0" err="1"/>
            <a:t>Foran</a:t>
          </a:r>
          <a:endParaRPr lang="en-US" sz="2400" dirty="0"/>
        </a:p>
      </dgm:t>
    </dgm:pt>
    <dgm:pt modelId="{1656ABEA-347B-4BA4-8DC8-15C337B54E6D}" type="parTrans" cxnId="{766F190C-622F-4AD0-8C82-589F7D048DAE}">
      <dgm:prSet/>
      <dgm:spPr/>
      <dgm:t>
        <a:bodyPr/>
        <a:lstStyle/>
        <a:p>
          <a:endParaRPr lang="en-US"/>
        </a:p>
      </dgm:t>
    </dgm:pt>
    <dgm:pt modelId="{C40ADE21-A12F-4145-95FA-D1B4272A9476}" type="sibTrans" cxnId="{766F190C-622F-4AD0-8C82-589F7D048DAE}">
      <dgm:prSet/>
      <dgm:spPr/>
      <dgm:t>
        <a:bodyPr/>
        <a:lstStyle/>
        <a:p>
          <a:endParaRPr lang="en-US"/>
        </a:p>
      </dgm:t>
    </dgm:pt>
    <dgm:pt modelId="{F21629AE-0070-43D8-A66F-45B656932CE2}">
      <dgm:prSet custT="1"/>
      <dgm:spPr/>
      <dgm:t>
        <a:bodyPr/>
        <a:lstStyle/>
        <a:p>
          <a:r>
            <a:rPr lang="en-US" sz="2400" dirty="0"/>
            <a:t>Communications – Micki </a:t>
          </a:r>
          <a:r>
            <a:rPr lang="en-US" sz="2400" dirty="0" err="1"/>
            <a:t>Kuttler</a:t>
          </a:r>
          <a:endParaRPr lang="en-US" sz="2400" dirty="0"/>
        </a:p>
      </dgm:t>
    </dgm:pt>
    <dgm:pt modelId="{519D8AFC-E64A-475A-A1FF-D86E0DA9044E}" type="parTrans" cxnId="{45C3F50A-E24A-4B8B-A4D9-B033F43AC755}">
      <dgm:prSet/>
      <dgm:spPr/>
      <dgm:t>
        <a:bodyPr/>
        <a:lstStyle/>
        <a:p>
          <a:endParaRPr lang="en-US"/>
        </a:p>
      </dgm:t>
    </dgm:pt>
    <dgm:pt modelId="{FD3F4494-9A61-45D4-B793-4AC38722A691}" type="sibTrans" cxnId="{45C3F50A-E24A-4B8B-A4D9-B033F43AC755}">
      <dgm:prSet/>
      <dgm:spPr/>
      <dgm:t>
        <a:bodyPr/>
        <a:lstStyle/>
        <a:p>
          <a:endParaRPr lang="en-US"/>
        </a:p>
      </dgm:t>
    </dgm:pt>
    <dgm:pt modelId="{DBE7FF9D-0C20-47F2-AD05-E7FA5D90CFEC}" type="pres">
      <dgm:prSet presAssocID="{48838B94-D31B-444E-A6A6-549BA797EB4E}" presName="linear" presStyleCnt="0">
        <dgm:presLayoutVars>
          <dgm:animLvl val="lvl"/>
          <dgm:resizeHandles val="exact"/>
        </dgm:presLayoutVars>
      </dgm:prSet>
      <dgm:spPr/>
    </dgm:pt>
    <dgm:pt modelId="{F4BE6F53-01CB-46C3-809A-2826D0B9C24A}" type="pres">
      <dgm:prSet presAssocID="{AC0D2AD0-1C2F-4B45-8506-67A3F6F7038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1E6E076-95C9-46DC-92E3-FE9FD15C8EDA}" type="pres">
      <dgm:prSet presAssocID="{748834C5-2FA3-486F-8B98-D7406D3A41F6}" presName="spacer" presStyleCnt="0"/>
      <dgm:spPr/>
    </dgm:pt>
    <dgm:pt modelId="{982A4ECC-7FC4-488D-90C6-38FFD67B8996}" type="pres">
      <dgm:prSet presAssocID="{AC48D48F-EEF1-4B1A-AE37-E819AADD1C3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A48C29C-1D2D-42B4-8BD3-0BBDA378FE67}" type="pres">
      <dgm:prSet presAssocID="{5393EB53-6C81-45D0-9C7F-FD3DF383C22F}" presName="spacer" presStyleCnt="0"/>
      <dgm:spPr/>
    </dgm:pt>
    <dgm:pt modelId="{4954F0DD-CB6D-4753-B73C-9C91C738D6FC}" type="pres">
      <dgm:prSet presAssocID="{A18B4375-9F5F-4CA5-9A85-DDA92B072D1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DCC66A7-BFF8-440E-8864-18B6C0911795}" type="pres">
      <dgm:prSet presAssocID="{65D2D9F6-31BE-4D6E-AF9E-2310BF480058}" presName="spacer" presStyleCnt="0"/>
      <dgm:spPr/>
    </dgm:pt>
    <dgm:pt modelId="{9BDA1686-9C8D-4B03-83B6-23CEBFBB9B58}" type="pres">
      <dgm:prSet presAssocID="{3D939B88-9C07-4ED6-AC32-3ACC6EAC8C7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A197A6E-7957-46E0-AE74-FF6D3C126D64}" type="pres">
      <dgm:prSet presAssocID="{D03446DA-0D7E-4DB5-8461-B15F23DE789C}" presName="spacer" presStyleCnt="0"/>
      <dgm:spPr/>
    </dgm:pt>
    <dgm:pt modelId="{9A8009BF-C3C9-42C0-9019-A95C4C22C052}" type="pres">
      <dgm:prSet presAssocID="{3520CD48-D39F-4A2C-8BAF-6A8B16D0A4B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FE77D0F-8BD4-4B5C-A86F-4731752B6EC8}" type="pres">
      <dgm:prSet presAssocID="{C40ADE21-A12F-4145-95FA-D1B4272A9476}" presName="spacer" presStyleCnt="0"/>
      <dgm:spPr/>
    </dgm:pt>
    <dgm:pt modelId="{A56F8C30-AAD2-4A0F-AD37-B73A03FDC689}" type="pres">
      <dgm:prSet presAssocID="{F21629AE-0070-43D8-A66F-45B656932CE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18D7BE6-F414-43AB-95AB-CF85C5EA5E13}" type="pres">
      <dgm:prSet presAssocID="{FD3F4494-9A61-45D4-B793-4AC38722A691}" presName="spacer" presStyleCnt="0"/>
      <dgm:spPr/>
    </dgm:pt>
    <dgm:pt modelId="{72D58CB6-793D-48CC-96E8-52FA12D6EFF5}" type="pres">
      <dgm:prSet presAssocID="{E56FDC62-FE68-4920-AB07-B38C5AF9461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BB50F18-8622-4921-8F8B-68FD5C315108}" type="pres">
      <dgm:prSet presAssocID="{7081B5D4-98EC-48E2-8250-ECE0CB50CC74}" presName="spacer" presStyleCnt="0"/>
      <dgm:spPr/>
    </dgm:pt>
    <dgm:pt modelId="{469AA25E-2C89-4A14-9B3D-BD97BF1DFD5E}" type="pres">
      <dgm:prSet presAssocID="{9B464F81-1A9E-430D-A2A4-B9456C36C1C0}" presName="parentText" presStyleLbl="node1" presStyleIdx="7" presStyleCnt="8" custLinFactNeighborX="-917" custLinFactNeighborY="2305">
        <dgm:presLayoutVars>
          <dgm:chMax val="0"/>
          <dgm:bulletEnabled val="1"/>
        </dgm:presLayoutVars>
      </dgm:prSet>
      <dgm:spPr/>
    </dgm:pt>
  </dgm:ptLst>
  <dgm:cxnLst>
    <dgm:cxn modelId="{45C3F50A-E24A-4B8B-A4D9-B033F43AC755}" srcId="{48838B94-D31B-444E-A6A6-549BA797EB4E}" destId="{F21629AE-0070-43D8-A66F-45B656932CE2}" srcOrd="5" destOrd="0" parTransId="{519D8AFC-E64A-475A-A1FF-D86E0DA9044E}" sibTransId="{FD3F4494-9A61-45D4-B793-4AC38722A691}"/>
    <dgm:cxn modelId="{766F190C-622F-4AD0-8C82-589F7D048DAE}" srcId="{48838B94-D31B-444E-A6A6-549BA797EB4E}" destId="{3520CD48-D39F-4A2C-8BAF-6A8B16D0A4B0}" srcOrd="4" destOrd="0" parTransId="{1656ABEA-347B-4BA4-8DC8-15C337B54E6D}" sibTransId="{C40ADE21-A12F-4145-95FA-D1B4272A9476}"/>
    <dgm:cxn modelId="{FA347C65-1F12-40E8-AE27-A2C732CEDC0C}" type="presOf" srcId="{A18B4375-9F5F-4CA5-9A85-DDA92B072D13}" destId="{4954F0DD-CB6D-4753-B73C-9C91C738D6FC}" srcOrd="0" destOrd="0" presId="urn:microsoft.com/office/officeart/2005/8/layout/vList2"/>
    <dgm:cxn modelId="{C7C1AE48-4B2F-4437-B91F-568A3D068320}" srcId="{48838B94-D31B-444E-A6A6-549BA797EB4E}" destId="{3D939B88-9C07-4ED6-AC32-3ACC6EAC8C75}" srcOrd="3" destOrd="0" parTransId="{B581FC1F-B1A6-45A7-882F-F790DE4C954B}" sibTransId="{D03446DA-0D7E-4DB5-8461-B15F23DE789C}"/>
    <dgm:cxn modelId="{98AD596E-F5E1-42DF-B3C6-E8154293904A}" type="presOf" srcId="{AC48D48F-EEF1-4B1A-AE37-E819AADD1C3D}" destId="{982A4ECC-7FC4-488D-90C6-38FFD67B8996}" srcOrd="0" destOrd="0" presId="urn:microsoft.com/office/officeart/2005/8/layout/vList2"/>
    <dgm:cxn modelId="{A2B90072-960C-4F0E-9E07-995281ABDBAE}" srcId="{48838B94-D31B-444E-A6A6-549BA797EB4E}" destId="{9B464F81-1A9E-430D-A2A4-B9456C36C1C0}" srcOrd="7" destOrd="0" parTransId="{2871A2EA-24EB-4CF2-9C27-5B10F90F089A}" sibTransId="{8FFE910E-0A83-40F3-9AC0-A3E6A21ADCF3}"/>
    <dgm:cxn modelId="{BCB20C75-6FCD-4ABD-A68D-5D694BCD164B}" type="presOf" srcId="{3520CD48-D39F-4A2C-8BAF-6A8B16D0A4B0}" destId="{9A8009BF-C3C9-42C0-9019-A95C4C22C052}" srcOrd="0" destOrd="0" presId="urn:microsoft.com/office/officeart/2005/8/layout/vList2"/>
    <dgm:cxn modelId="{5507BC76-6D77-4D93-8CEC-1847D82C0C06}" type="presOf" srcId="{9B464F81-1A9E-430D-A2A4-B9456C36C1C0}" destId="{469AA25E-2C89-4A14-9B3D-BD97BF1DFD5E}" srcOrd="0" destOrd="0" presId="urn:microsoft.com/office/officeart/2005/8/layout/vList2"/>
    <dgm:cxn modelId="{E2576486-8E0C-4BC6-834C-130EB04CBB83}" type="presOf" srcId="{3D939B88-9C07-4ED6-AC32-3ACC6EAC8C75}" destId="{9BDA1686-9C8D-4B03-83B6-23CEBFBB9B58}" srcOrd="0" destOrd="0" presId="urn:microsoft.com/office/officeart/2005/8/layout/vList2"/>
    <dgm:cxn modelId="{6E1A538F-7830-464E-9132-C558F4C49F2B}" srcId="{48838B94-D31B-444E-A6A6-549BA797EB4E}" destId="{A18B4375-9F5F-4CA5-9A85-DDA92B072D13}" srcOrd="2" destOrd="0" parTransId="{FB1C6E4A-6A18-4D32-B061-7801F02FBEFB}" sibTransId="{65D2D9F6-31BE-4D6E-AF9E-2310BF480058}"/>
    <dgm:cxn modelId="{0EDA02B7-2B88-4B1E-AC77-3BA27FB0891C}" type="presOf" srcId="{48838B94-D31B-444E-A6A6-549BA797EB4E}" destId="{DBE7FF9D-0C20-47F2-AD05-E7FA5D90CFEC}" srcOrd="0" destOrd="0" presId="urn:microsoft.com/office/officeart/2005/8/layout/vList2"/>
    <dgm:cxn modelId="{F7C745C6-7923-41D2-A1E2-77F63BEB82AD}" type="presOf" srcId="{AC0D2AD0-1C2F-4B45-8506-67A3F6F70387}" destId="{F4BE6F53-01CB-46C3-809A-2826D0B9C24A}" srcOrd="0" destOrd="0" presId="urn:microsoft.com/office/officeart/2005/8/layout/vList2"/>
    <dgm:cxn modelId="{E46E3BD3-FB18-4517-B3C4-DC761DDFE084}" srcId="{48838B94-D31B-444E-A6A6-549BA797EB4E}" destId="{E56FDC62-FE68-4920-AB07-B38C5AF9461C}" srcOrd="6" destOrd="0" parTransId="{66D7EFCA-46C4-4ED8-942D-F8E0614A02B7}" sibTransId="{7081B5D4-98EC-48E2-8250-ECE0CB50CC74}"/>
    <dgm:cxn modelId="{B2D9F8D5-963F-46A1-A65B-4253809CBEBA}" srcId="{48838B94-D31B-444E-A6A6-549BA797EB4E}" destId="{AC0D2AD0-1C2F-4B45-8506-67A3F6F70387}" srcOrd="0" destOrd="0" parTransId="{1A5B5A3F-80C2-4E0D-BB57-075D9C5595B5}" sibTransId="{748834C5-2FA3-486F-8B98-D7406D3A41F6}"/>
    <dgm:cxn modelId="{A7B9A1E7-1361-40B0-ABD4-A2F33BC44EAC}" type="presOf" srcId="{F21629AE-0070-43D8-A66F-45B656932CE2}" destId="{A56F8C30-AAD2-4A0F-AD37-B73A03FDC689}" srcOrd="0" destOrd="0" presId="urn:microsoft.com/office/officeart/2005/8/layout/vList2"/>
    <dgm:cxn modelId="{B6D48DF2-DA01-400D-B3C1-800D725D0A37}" srcId="{48838B94-D31B-444E-A6A6-549BA797EB4E}" destId="{AC48D48F-EEF1-4B1A-AE37-E819AADD1C3D}" srcOrd="1" destOrd="0" parTransId="{B0834CD3-2887-4B14-82B2-85F13ED92C9B}" sibTransId="{5393EB53-6C81-45D0-9C7F-FD3DF383C22F}"/>
    <dgm:cxn modelId="{D5D83EF3-110B-489C-B5E3-C5D32E02E6DE}" type="presOf" srcId="{E56FDC62-FE68-4920-AB07-B38C5AF9461C}" destId="{72D58CB6-793D-48CC-96E8-52FA12D6EFF5}" srcOrd="0" destOrd="0" presId="urn:microsoft.com/office/officeart/2005/8/layout/vList2"/>
    <dgm:cxn modelId="{EE165635-0183-4DE4-B800-C9790D29CE70}" type="presParOf" srcId="{DBE7FF9D-0C20-47F2-AD05-E7FA5D90CFEC}" destId="{F4BE6F53-01CB-46C3-809A-2826D0B9C24A}" srcOrd="0" destOrd="0" presId="urn:microsoft.com/office/officeart/2005/8/layout/vList2"/>
    <dgm:cxn modelId="{B6AD54FA-4DBB-46D5-8E1D-19BF1472BAC1}" type="presParOf" srcId="{DBE7FF9D-0C20-47F2-AD05-E7FA5D90CFEC}" destId="{61E6E076-95C9-46DC-92E3-FE9FD15C8EDA}" srcOrd="1" destOrd="0" presId="urn:microsoft.com/office/officeart/2005/8/layout/vList2"/>
    <dgm:cxn modelId="{3FFC5328-6A5A-46B5-8F43-2DF75A72745A}" type="presParOf" srcId="{DBE7FF9D-0C20-47F2-AD05-E7FA5D90CFEC}" destId="{982A4ECC-7FC4-488D-90C6-38FFD67B8996}" srcOrd="2" destOrd="0" presId="urn:microsoft.com/office/officeart/2005/8/layout/vList2"/>
    <dgm:cxn modelId="{F6E91C50-5ED0-41D4-930C-839786BE8182}" type="presParOf" srcId="{DBE7FF9D-0C20-47F2-AD05-E7FA5D90CFEC}" destId="{CA48C29C-1D2D-42B4-8BD3-0BBDA378FE67}" srcOrd="3" destOrd="0" presId="urn:microsoft.com/office/officeart/2005/8/layout/vList2"/>
    <dgm:cxn modelId="{4AD59A6B-9E21-4DCA-A734-653B118E4374}" type="presParOf" srcId="{DBE7FF9D-0C20-47F2-AD05-E7FA5D90CFEC}" destId="{4954F0DD-CB6D-4753-B73C-9C91C738D6FC}" srcOrd="4" destOrd="0" presId="urn:microsoft.com/office/officeart/2005/8/layout/vList2"/>
    <dgm:cxn modelId="{D1436A83-D864-4776-B5A4-8E2B9DAD5B25}" type="presParOf" srcId="{DBE7FF9D-0C20-47F2-AD05-E7FA5D90CFEC}" destId="{EDCC66A7-BFF8-440E-8864-18B6C0911795}" srcOrd="5" destOrd="0" presId="urn:microsoft.com/office/officeart/2005/8/layout/vList2"/>
    <dgm:cxn modelId="{E6A519E8-85D8-435D-A57B-ECFDDCDCC861}" type="presParOf" srcId="{DBE7FF9D-0C20-47F2-AD05-E7FA5D90CFEC}" destId="{9BDA1686-9C8D-4B03-83B6-23CEBFBB9B58}" srcOrd="6" destOrd="0" presId="urn:microsoft.com/office/officeart/2005/8/layout/vList2"/>
    <dgm:cxn modelId="{2E3CA54F-007F-4DDA-B7B6-8F99852B3FB8}" type="presParOf" srcId="{DBE7FF9D-0C20-47F2-AD05-E7FA5D90CFEC}" destId="{BA197A6E-7957-46E0-AE74-FF6D3C126D64}" srcOrd="7" destOrd="0" presId="urn:microsoft.com/office/officeart/2005/8/layout/vList2"/>
    <dgm:cxn modelId="{48A209FE-5C06-4957-92DF-917825ACC09B}" type="presParOf" srcId="{DBE7FF9D-0C20-47F2-AD05-E7FA5D90CFEC}" destId="{9A8009BF-C3C9-42C0-9019-A95C4C22C052}" srcOrd="8" destOrd="0" presId="urn:microsoft.com/office/officeart/2005/8/layout/vList2"/>
    <dgm:cxn modelId="{25B69A62-5E5A-4189-8C29-3412054564C8}" type="presParOf" srcId="{DBE7FF9D-0C20-47F2-AD05-E7FA5D90CFEC}" destId="{EFE77D0F-8BD4-4B5C-A86F-4731752B6EC8}" srcOrd="9" destOrd="0" presId="urn:microsoft.com/office/officeart/2005/8/layout/vList2"/>
    <dgm:cxn modelId="{856A0AA5-5F70-480C-8D7E-7ECC6C17F01F}" type="presParOf" srcId="{DBE7FF9D-0C20-47F2-AD05-E7FA5D90CFEC}" destId="{A56F8C30-AAD2-4A0F-AD37-B73A03FDC689}" srcOrd="10" destOrd="0" presId="urn:microsoft.com/office/officeart/2005/8/layout/vList2"/>
    <dgm:cxn modelId="{E8D6BAE0-782F-47B9-9798-4E94FDA13421}" type="presParOf" srcId="{DBE7FF9D-0C20-47F2-AD05-E7FA5D90CFEC}" destId="{518D7BE6-F414-43AB-95AB-CF85C5EA5E13}" srcOrd="11" destOrd="0" presId="urn:microsoft.com/office/officeart/2005/8/layout/vList2"/>
    <dgm:cxn modelId="{75B10CD7-AAA1-4D97-A98C-AE3106D98B10}" type="presParOf" srcId="{DBE7FF9D-0C20-47F2-AD05-E7FA5D90CFEC}" destId="{72D58CB6-793D-48CC-96E8-52FA12D6EFF5}" srcOrd="12" destOrd="0" presId="urn:microsoft.com/office/officeart/2005/8/layout/vList2"/>
    <dgm:cxn modelId="{682A0224-5D6A-409E-8A2D-709EAF3B352A}" type="presParOf" srcId="{DBE7FF9D-0C20-47F2-AD05-E7FA5D90CFEC}" destId="{6BB50F18-8622-4921-8F8B-68FD5C315108}" srcOrd="13" destOrd="0" presId="urn:microsoft.com/office/officeart/2005/8/layout/vList2"/>
    <dgm:cxn modelId="{FEA6BAF6-AAAA-4371-96C8-511BD7BA6EB4}" type="presParOf" srcId="{DBE7FF9D-0C20-47F2-AD05-E7FA5D90CFEC}" destId="{469AA25E-2C89-4A14-9B3D-BD97BF1DFD5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6F53-01CB-46C3-809A-2826D0B9C24A}">
      <dsp:nvSpPr>
        <dsp:cNvPr id="0" name=""/>
        <dsp:cNvSpPr/>
      </dsp:nvSpPr>
      <dsp:spPr>
        <a:xfrm>
          <a:off x="0" y="64456"/>
          <a:ext cx="6254724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Welcome </a:t>
          </a:r>
        </a:p>
      </dsp:txBody>
      <dsp:txXfrm>
        <a:off x="30157" y="94613"/>
        <a:ext cx="6194410" cy="557446"/>
      </dsp:txXfrm>
    </dsp:sp>
    <dsp:sp modelId="{982A4ECC-7FC4-488D-90C6-38FFD67B8996}">
      <dsp:nvSpPr>
        <dsp:cNvPr id="0" name=""/>
        <dsp:cNvSpPr/>
      </dsp:nvSpPr>
      <dsp:spPr>
        <a:xfrm>
          <a:off x="0" y="777256"/>
          <a:ext cx="6254724" cy="617760"/>
        </a:xfrm>
        <a:prstGeom prst="roundRect">
          <a:avLst/>
        </a:prstGeom>
        <a:solidFill>
          <a:schemeClr val="accent5">
            <a:hueOff val="694292"/>
            <a:satOff val="245"/>
            <a:lumOff val="21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Invasive Efforts – Nancy Girling</a:t>
          </a:r>
        </a:p>
      </dsp:txBody>
      <dsp:txXfrm>
        <a:off x="30157" y="807413"/>
        <a:ext cx="6194410" cy="557446"/>
      </dsp:txXfrm>
    </dsp:sp>
    <dsp:sp modelId="{4954F0DD-CB6D-4753-B73C-9C91C738D6FC}">
      <dsp:nvSpPr>
        <dsp:cNvPr id="0" name=""/>
        <dsp:cNvSpPr/>
      </dsp:nvSpPr>
      <dsp:spPr>
        <a:xfrm>
          <a:off x="0" y="1490056"/>
          <a:ext cx="6254724" cy="617760"/>
        </a:xfrm>
        <a:prstGeom prst="roundRect">
          <a:avLst/>
        </a:prstGeom>
        <a:solidFill>
          <a:schemeClr val="accent5">
            <a:hueOff val="1388584"/>
            <a:satOff val="491"/>
            <a:lumOff val="43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Finances – Matt </a:t>
          </a:r>
          <a:r>
            <a:rPr lang="en-US" sz="2400" kern="1200" dirty="0" err="1"/>
            <a:t>Massiano</a:t>
          </a:r>
          <a:endParaRPr lang="en-US" sz="2400" kern="1200" dirty="0"/>
        </a:p>
      </dsp:txBody>
      <dsp:txXfrm>
        <a:off x="30157" y="1520213"/>
        <a:ext cx="6194410" cy="557446"/>
      </dsp:txXfrm>
    </dsp:sp>
    <dsp:sp modelId="{9BDA1686-9C8D-4B03-83B6-23CEBFBB9B58}">
      <dsp:nvSpPr>
        <dsp:cNvPr id="0" name=""/>
        <dsp:cNvSpPr/>
      </dsp:nvSpPr>
      <dsp:spPr>
        <a:xfrm>
          <a:off x="0" y="2202856"/>
          <a:ext cx="6254724" cy="617760"/>
        </a:xfrm>
        <a:prstGeom prst="roundRect">
          <a:avLst/>
        </a:prstGeom>
        <a:solidFill>
          <a:schemeClr val="accent5">
            <a:hueOff val="2082876"/>
            <a:satOff val="736"/>
            <a:lumOff val="65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Membership – Dan Gorke</a:t>
          </a:r>
        </a:p>
      </dsp:txBody>
      <dsp:txXfrm>
        <a:off x="30157" y="2233013"/>
        <a:ext cx="6194410" cy="557446"/>
      </dsp:txXfrm>
    </dsp:sp>
    <dsp:sp modelId="{9A8009BF-C3C9-42C0-9019-A95C4C22C052}">
      <dsp:nvSpPr>
        <dsp:cNvPr id="0" name=""/>
        <dsp:cNvSpPr/>
      </dsp:nvSpPr>
      <dsp:spPr>
        <a:xfrm>
          <a:off x="0" y="2915656"/>
          <a:ext cx="6254724" cy="617760"/>
        </a:xfrm>
        <a:prstGeom prst="roundRect">
          <a:avLst/>
        </a:prstGeom>
        <a:solidFill>
          <a:schemeClr val="accent5">
            <a:hueOff val="2777169"/>
            <a:satOff val="982"/>
            <a:lumOff val="8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Volunteer Opportunities – Dee </a:t>
          </a:r>
          <a:r>
            <a:rPr lang="en-US" sz="2400" kern="1200" dirty="0" err="1"/>
            <a:t>Dee</a:t>
          </a:r>
          <a:r>
            <a:rPr lang="en-US" sz="2400" kern="1200" dirty="0"/>
            <a:t> </a:t>
          </a:r>
          <a:r>
            <a:rPr lang="en-US" sz="2400" kern="1200" dirty="0" err="1"/>
            <a:t>Foran</a:t>
          </a:r>
          <a:endParaRPr lang="en-US" sz="2400" kern="1200" dirty="0"/>
        </a:p>
      </dsp:txBody>
      <dsp:txXfrm>
        <a:off x="30157" y="2945813"/>
        <a:ext cx="6194410" cy="557446"/>
      </dsp:txXfrm>
    </dsp:sp>
    <dsp:sp modelId="{A56F8C30-AAD2-4A0F-AD37-B73A03FDC689}">
      <dsp:nvSpPr>
        <dsp:cNvPr id="0" name=""/>
        <dsp:cNvSpPr/>
      </dsp:nvSpPr>
      <dsp:spPr>
        <a:xfrm>
          <a:off x="0" y="3628456"/>
          <a:ext cx="6254724" cy="617760"/>
        </a:xfrm>
        <a:prstGeom prst="roundRect">
          <a:avLst/>
        </a:prstGeom>
        <a:solidFill>
          <a:schemeClr val="accent5">
            <a:hueOff val="3471461"/>
            <a:satOff val="1227"/>
            <a:lumOff val="109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Communications – Micki </a:t>
          </a:r>
          <a:r>
            <a:rPr lang="en-US" sz="2400" kern="1200" dirty="0" err="1"/>
            <a:t>Kuttler</a:t>
          </a:r>
          <a:endParaRPr lang="en-US" sz="2400" kern="1200" dirty="0"/>
        </a:p>
      </dsp:txBody>
      <dsp:txXfrm>
        <a:off x="30157" y="3658613"/>
        <a:ext cx="6194410" cy="557446"/>
      </dsp:txXfrm>
    </dsp:sp>
    <dsp:sp modelId="{72D58CB6-793D-48CC-96E8-52FA12D6EFF5}">
      <dsp:nvSpPr>
        <dsp:cNvPr id="0" name=""/>
        <dsp:cNvSpPr/>
      </dsp:nvSpPr>
      <dsp:spPr>
        <a:xfrm>
          <a:off x="0" y="4341256"/>
          <a:ext cx="6254724" cy="617760"/>
        </a:xfrm>
        <a:prstGeom prst="roundRect">
          <a:avLst/>
        </a:prstGeom>
        <a:solidFill>
          <a:schemeClr val="accent5">
            <a:hueOff val="4165753"/>
            <a:satOff val="1473"/>
            <a:lumOff val="131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2021 Elections- Pete </a:t>
          </a:r>
          <a:r>
            <a:rPr lang="en-US" sz="2400" kern="1200" dirty="0" err="1"/>
            <a:t>Pelone</a:t>
          </a:r>
          <a:endParaRPr lang="en-US" sz="2400" kern="1200" dirty="0"/>
        </a:p>
      </dsp:txBody>
      <dsp:txXfrm>
        <a:off x="30157" y="4371413"/>
        <a:ext cx="6194410" cy="557446"/>
      </dsp:txXfrm>
    </dsp:sp>
    <dsp:sp modelId="{469AA25E-2C89-4A14-9B3D-BD97BF1DFD5E}">
      <dsp:nvSpPr>
        <dsp:cNvPr id="0" name=""/>
        <dsp:cNvSpPr/>
      </dsp:nvSpPr>
      <dsp:spPr>
        <a:xfrm>
          <a:off x="0" y="5056247"/>
          <a:ext cx="6254724" cy="617760"/>
        </a:xfrm>
        <a:prstGeom prst="roundRect">
          <a:avLst/>
        </a:prstGeom>
        <a:solidFill>
          <a:schemeClr val="accent5">
            <a:hueOff val="4860045"/>
            <a:satOff val="1718"/>
            <a:lumOff val="15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 / Closing Thoughts</a:t>
          </a:r>
          <a:endParaRPr lang="en-US" sz="2900" kern="1200" dirty="0"/>
        </a:p>
      </dsp:txBody>
      <dsp:txXfrm>
        <a:off x="30157" y="5086404"/>
        <a:ext cx="6194410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AA685F-6FB9-4B06-B0DB-63A18DDE0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C96BE-DCD5-4617-90AF-004C84FAD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ABEFC21-E84E-46E0-A78C-7361667EDDA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DF93C-B1E0-4387-B25F-336C982DA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6A95D-7217-40D7-AE0F-0C3BF2A2C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6927BF6-C0CA-429D-B902-133872A8C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85A4F7-3F09-4670-89C2-1B1862FD437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B97EA36-2428-4870-BA9A-39ADD90D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Conducted a long range planning exercise</a:t>
            </a:r>
          </a:p>
          <a:p>
            <a:pPr lvl="1"/>
            <a:r>
              <a:rPr lang="en-US" dirty="0"/>
              <a:t>Ensure we have a good picture of where key influencing factors are headed</a:t>
            </a:r>
          </a:p>
          <a:p>
            <a:pPr lvl="1"/>
            <a:r>
              <a:rPr lang="en-US" dirty="0"/>
              <a:t>Increases confidence that the PLA actions are correct and robust</a:t>
            </a:r>
          </a:p>
          <a:p>
            <a:r>
              <a:rPr lang="en-US" dirty="0"/>
              <a:t>The 2020 Actions are aligned with the PLA objectives</a:t>
            </a:r>
          </a:p>
          <a:p>
            <a:pPr lvl="1"/>
            <a:r>
              <a:rPr lang="en-US" dirty="0"/>
              <a:t>Optimize mitigation efforts used to address aquatic invasives</a:t>
            </a:r>
          </a:p>
          <a:p>
            <a:pPr lvl="1"/>
            <a:r>
              <a:rPr lang="en-US" dirty="0"/>
              <a:t>Increase awareness and engagement of our lake community and visitors</a:t>
            </a:r>
          </a:p>
          <a:p>
            <a:pPr lvl="1"/>
            <a:r>
              <a:rPr lang="en-US" dirty="0"/>
              <a:t>Identify funding opportunities to support our purpose</a:t>
            </a:r>
          </a:p>
          <a:p>
            <a:pPr lvl="1"/>
            <a:r>
              <a:rPr lang="en-US" dirty="0"/>
              <a:t>Identify funding to ensure the long term sustainability of preserving and protecting our lake</a:t>
            </a:r>
          </a:p>
          <a:p>
            <a:r>
              <a:rPr lang="en-US" dirty="0"/>
              <a:t>Realistic assessment given resource levels and potential </a:t>
            </a:r>
            <a:r>
              <a:rPr lang="en-US" dirty="0" err="1"/>
              <a:t>Covid</a:t>
            </a:r>
            <a:r>
              <a:rPr lang="en-US" dirty="0"/>
              <a:t> 19 impacts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7EA36-2428-4870-BA9A-39ADD90DC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6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Conducted a long range planning exercise</a:t>
            </a:r>
          </a:p>
          <a:p>
            <a:pPr lvl="1"/>
            <a:r>
              <a:rPr lang="en-US" dirty="0"/>
              <a:t>Ensure we have a good picture of where key influencing factors are headed</a:t>
            </a:r>
          </a:p>
          <a:p>
            <a:pPr lvl="1"/>
            <a:r>
              <a:rPr lang="en-US" dirty="0"/>
              <a:t>Increases confidence that the PLA actions are correct and robust</a:t>
            </a:r>
          </a:p>
          <a:p>
            <a:r>
              <a:rPr lang="en-US" dirty="0"/>
              <a:t>The 2020 Actions are aligned with the PLA objectives</a:t>
            </a:r>
          </a:p>
          <a:p>
            <a:pPr lvl="1"/>
            <a:r>
              <a:rPr lang="en-US" dirty="0"/>
              <a:t>Optimize mitigation efforts used to address aquatic invasives</a:t>
            </a:r>
          </a:p>
          <a:p>
            <a:pPr lvl="1"/>
            <a:r>
              <a:rPr lang="en-US" dirty="0"/>
              <a:t>Increase awareness and engagement of our lake community and visitors</a:t>
            </a:r>
          </a:p>
          <a:p>
            <a:pPr lvl="1"/>
            <a:r>
              <a:rPr lang="en-US" dirty="0"/>
              <a:t>Identify funding opportunities to support our purpose</a:t>
            </a:r>
          </a:p>
          <a:p>
            <a:pPr lvl="1"/>
            <a:r>
              <a:rPr lang="en-US" dirty="0"/>
              <a:t>Identify funding to ensure the long term sustainability of preserving and protecting our lake</a:t>
            </a:r>
          </a:p>
          <a:p>
            <a:r>
              <a:rPr lang="en-US" dirty="0"/>
              <a:t>Realistic assessment given resource levels and potential </a:t>
            </a:r>
            <a:r>
              <a:rPr lang="en-US" dirty="0" err="1"/>
              <a:t>Covid</a:t>
            </a:r>
            <a:r>
              <a:rPr lang="en-US" dirty="0"/>
              <a:t> 19 impacts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7EA36-2428-4870-BA9A-39ADD90DC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7EA36-2428-4870-BA9A-39ADD90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0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7EA36-2428-4870-BA9A-39ADD90DC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3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0C94BD5-0A47-4C06-9B02-E527CA8DEAE7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6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97C7-6230-49C9-AA5B-83097B6CC0DC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2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0BBC-A25D-4843-A7F9-6624140AA492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3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5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2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3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4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4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4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2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551-91A7-4D5A-BDBA-CC0DA9EA2420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51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3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1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2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53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i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1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1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8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55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5CB-4C23-4799-AAB8-34AADE44ED87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39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64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98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9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7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640D-9AF7-4D54-983F-CF19475DF953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6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490C9-E6BC-40E7-A1E4-BCA06AD7F60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5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EC4-BE3A-4B45-B98C-0CA3D710E442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2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5F89-310C-4AB3-8D02-6C15ED799DB2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3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41C0-5C56-4A28-B07E-AFD6AB754A2F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5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785EDD-1EC1-4ACC-9EF6-619A6BB73B1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0274B6B-47D6-4D8D-A8CB-15DDA7FE870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2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1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retchensun2@gmail.com" TargetMode="External"/><Relationship Id="rId2" Type="http://schemas.openxmlformats.org/officeDocument/2006/relationships/hyperlink" Target="mailto:ereid@thelmreidgroup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qualogicdiveandguide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adox-lake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adox-lake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503" y="4064626"/>
            <a:ext cx="9607159" cy="147623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State of the Lake Meeting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May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/>
          </a:bodyPr>
          <a:lstStyle/>
          <a:p>
            <a:pPr algn="ctr"/>
            <a:r>
              <a:rPr lang="en-US" sz="8000"/>
              <a:t>Paradox Lake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84C78-9955-4941-B2CC-86D82E0E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E4B26CF8-7662-442F-B3D6-8785919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5777316" cy="4501896"/>
          </a:xfrm>
        </p:spPr>
        <p:txBody>
          <a:bodyPr anchor="ctr">
            <a:normAutofit/>
          </a:bodyPr>
          <a:lstStyle/>
          <a:p>
            <a:r>
              <a:rPr lang="en-US" sz="7200"/>
              <a:t>Invasives Efforts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511" y="1178052"/>
            <a:ext cx="2912195" cy="4501896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Nancy Girling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B4678-5411-49E5-BA3E-B61063DD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7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263A-5258-455C-9784-B97B211B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228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13 Years of Mitigation Efforts by the PLA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8D208-85E0-4DE6-8249-1C751A0D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03680"/>
            <a:ext cx="10753725" cy="42741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Volunteers have been critical to the success of our efforts to control the </a:t>
            </a:r>
            <a:r>
              <a:rPr lang="en-US" b="1" dirty="0" err="1">
                <a:solidFill>
                  <a:schemeClr val="bg1"/>
                </a:solidFill>
              </a:rPr>
              <a:t>invasives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</a:rPr>
              <a:t>Volunteers </a:t>
            </a:r>
            <a:r>
              <a:rPr lang="en-US" b="1" dirty="0">
                <a:solidFill>
                  <a:schemeClr val="bg1"/>
                </a:solidFill>
              </a:rPr>
              <a:t>to scout, dive and snorkel</a:t>
            </a:r>
          </a:p>
          <a:p>
            <a:pPr marL="0" lvl="2" indent="0">
              <a:buNone/>
            </a:pPr>
            <a:r>
              <a:rPr lang="en-US" b="1" dirty="0">
                <a:solidFill>
                  <a:schemeClr val="bg1"/>
                </a:solidFill>
              </a:rPr>
              <a:t>	last year approximately 400+ hours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Conducted on-going training on how to identify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and remove plants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Organized sweeps to mark and harvest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Plants on upper and lower lake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Contracted with </a:t>
            </a:r>
            <a:r>
              <a:rPr lang="en-US" b="1" dirty="0" err="1">
                <a:solidFill>
                  <a:schemeClr val="bg1"/>
                </a:solidFill>
              </a:rPr>
              <a:t>AquaLogic</a:t>
            </a:r>
            <a:r>
              <a:rPr lang="en-US" b="1" dirty="0">
                <a:solidFill>
                  <a:schemeClr val="bg1"/>
                </a:solidFill>
              </a:rPr>
              <a:t> in 2017-2021 to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perform suction and hand harvesting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217A4-BA2A-4D93-9D28-8FEEDD16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8000" y="1831975"/>
            <a:ext cx="4267200" cy="46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6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28A2-D215-4ED7-96F3-5AF5CAD2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Qualitative Assessment 2017-2020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24F2AF-3471-4051-BBF2-2AB74097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8472" y="1998134"/>
            <a:ext cx="6906298" cy="376732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Fewer EWM Plants in Narrows and Grass Island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Increase in the number of EWM in the Inlet area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Steady state in most Volunteer harvested sites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Some locations show higher variation- need for continued diligence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E7DA6B-D1DC-4883-B5D7-B399479604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7224" y="2070047"/>
            <a:ext cx="3011806" cy="3313483"/>
          </a:xfrm>
        </p:spPr>
      </p:pic>
    </p:spTree>
    <p:extLst>
      <p:ext uri="{BB962C8B-B14F-4D97-AF65-F5344CB8AC3E}">
        <p14:creationId xmlns:p14="http://schemas.microsoft.com/office/powerpoint/2010/main" val="8246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F4BA-CD34-4EA2-A948-B15D2658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93521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2021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F06C-B6E2-453E-8B9A-54834ADE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3520"/>
            <a:ext cx="12192000" cy="5364480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AquaLogic</a:t>
            </a:r>
            <a:r>
              <a:rPr lang="en-US" b="1" dirty="0">
                <a:solidFill>
                  <a:schemeClr val="bg1"/>
                </a:solidFill>
              </a:rPr>
              <a:t> will conduct a lake survey  and </a:t>
            </a:r>
          </a:p>
          <a:p>
            <a:r>
              <a:rPr lang="en-US" b="1" dirty="0">
                <a:solidFill>
                  <a:schemeClr val="bg1"/>
                </a:solidFill>
              </a:rPr>
              <a:t>conduct 25 days of harvesting (300 dive hours)</a:t>
            </a:r>
          </a:p>
          <a:p>
            <a:r>
              <a:rPr lang="en-US" b="1" dirty="0">
                <a:solidFill>
                  <a:schemeClr val="bg1"/>
                </a:solidFill>
              </a:rPr>
              <a:t>funded by PLA and a Grant from </a:t>
            </a:r>
            <a:r>
              <a:rPr lang="en-US" b="1" dirty="0" err="1">
                <a:solidFill>
                  <a:schemeClr val="bg1"/>
                </a:solidFill>
              </a:rPr>
              <a:t>AquaLogic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Continue to develop a robust volunteer force </a:t>
            </a:r>
          </a:p>
          <a:p>
            <a:r>
              <a:rPr lang="en-US" b="1" dirty="0">
                <a:solidFill>
                  <a:schemeClr val="bg1"/>
                </a:solidFill>
              </a:rPr>
              <a:t>to support our existing group of dedicated </a:t>
            </a:r>
          </a:p>
          <a:p>
            <a:r>
              <a:rPr lang="en-US" b="1" dirty="0">
                <a:solidFill>
                  <a:schemeClr val="bg1"/>
                </a:solidFill>
              </a:rPr>
              <a:t>volunteers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Focus on data and track volunteer hours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Create Zone Owners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BFCEF-EE3C-47EE-8BCD-F9F23F99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5892800" y="1814830"/>
            <a:ext cx="6106159" cy="45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647A-9A11-4C97-AC23-9C880A70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23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D292B-AD5C-41FB-95B7-1D8C4E08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44320"/>
            <a:ext cx="10753725" cy="48141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Volunteer to manage a zone- Lower Lake contact Liz Reid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ereid@thelmreidgroup.com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and Gretchen Sunderland for the Upper Lake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gretchensun2@gmail.com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Join a sweep and provide surface support for </a:t>
            </a:r>
            <a:r>
              <a:rPr lang="en-US" b="1" dirty="0" err="1">
                <a:solidFill>
                  <a:schemeClr val="bg1"/>
                </a:solidFill>
              </a:rPr>
              <a:t>AquaLogic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Attend a training session to learn to identify, mark and safely remove plants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Save Gatorade/vitamin water bottles and make markers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Become a diver-  </a:t>
            </a:r>
            <a:r>
              <a:rPr lang="en-US" b="1" dirty="0" err="1">
                <a:solidFill>
                  <a:schemeClr val="bg1"/>
                </a:solidFill>
              </a:rPr>
              <a:t>AquaLogic</a:t>
            </a:r>
            <a:r>
              <a:rPr lang="en-US" b="1" dirty="0">
                <a:solidFill>
                  <a:schemeClr val="bg1"/>
                </a:solidFill>
              </a:rPr>
              <a:t> has a dive shop and is offering certification programs in Chestertown </a:t>
            </a:r>
            <a:r>
              <a:rPr lang="en-US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www.aqualogicdiveandguide.com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Make a donation to the PLA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If you rent to others please ask them to clean their boat prior to launching and ask them to avoid the markers to </a:t>
            </a:r>
            <a:r>
              <a:rPr lang="en-US" b="1">
                <a:solidFill>
                  <a:schemeClr val="bg1"/>
                </a:solidFill>
              </a:rPr>
              <a:t>prevent fragmentation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E4B26CF8-7662-442F-B3D6-8785919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5777316" cy="4501896"/>
          </a:xfrm>
        </p:spPr>
        <p:txBody>
          <a:bodyPr anchor="ctr">
            <a:normAutofit/>
          </a:bodyPr>
          <a:lstStyle/>
          <a:p>
            <a:r>
              <a:rPr lang="en-US" sz="7200" dirty="0"/>
              <a:t>Finances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511" y="1178052"/>
            <a:ext cx="2912195" cy="45018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Matt </a:t>
            </a:r>
            <a:r>
              <a:rPr lang="en-US" sz="2800" dirty="0" err="1">
                <a:solidFill>
                  <a:srgbClr val="FFFFFF"/>
                </a:solidFill>
              </a:rPr>
              <a:t>Massiano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9739-C4A0-45AB-B1A2-45FCDF9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4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CD705-3F82-4378-A8A9-28922021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EAB7AE3-7862-4FBA-A813-4B6253B0F99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7224" y="1828542"/>
          <a:ext cx="4905377" cy="39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026E944-4C86-4A13-8897-EAEE5AAE7AF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75228" y="1828542"/>
          <a:ext cx="4816659" cy="398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DF7084-71EC-45C4-9F2B-8DFF3CE0B3F4}"/>
              </a:ext>
            </a:extLst>
          </p:cNvPr>
          <p:cNvSpPr txBox="1"/>
          <p:nvPr/>
        </p:nvSpPr>
        <p:spPr>
          <a:xfrm>
            <a:off x="3923414" y="5816009"/>
            <a:ext cx="4497572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Financial performance in 2020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resulted in $9K surplus </a:t>
            </a:r>
          </a:p>
        </p:txBody>
      </p:sp>
    </p:spTree>
    <p:extLst>
      <p:ext uri="{BB962C8B-B14F-4D97-AF65-F5344CB8AC3E}">
        <p14:creationId xmlns:p14="http://schemas.microsoft.com/office/powerpoint/2010/main" val="382463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1546-C88B-4A8E-AA2B-0721AFA2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by Category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C4CACA-4E21-4A94-AE83-A71F0246D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A05B5D-A709-4E9B-8353-412185FCE7C6}"/>
              </a:ext>
            </a:extLst>
          </p:cNvPr>
          <p:cNvSpPr txBox="1"/>
          <p:nvPr/>
        </p:nvSpPr>
        <p:spPr>
          <a:xfrm>
            <a:off x="3923414" y="5816009"/>
            <a:ext cx="4497572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Growth in ’20 income due to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increased member donations and NYS grant</a:t>
            </a:r>
          </a:p>
        </p:txBody>
      </p:sp>
    </p:spTree>
    <p:extLst>
      <p:ext uri="{BB962C8B-B14F-4D97-AF65-F5344CB8AC3E}">
        <p14:creationId xmlns:p14="http://schemas.microsoft.com/office/powerpoint/2010/main" val="5063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1546-C88B-4A8E-AA2B-0721AFA2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 by Category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C4CACA-4E21-4A94-AE83-A71F0246D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137" y="1819977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D0326E4-4C5E-4C44-8147-BDE81EC7C4DD}"/>
              </a:ext>
            </a:extLst>
          </p:cNvPr>
          <p:cNvSpPr txBox="1"/>
          <p:nvPr/>
        </p:nvSpPr>
        <p:spPr>
          <a:xfrm>
            <a:off x="3923414" y="5712136"/>
            <a:ext cx="4497572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Additional income applied to increased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milfoil harvesting 35% in ’20;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further increase planned for ‘21</a:t>
            </a:r>
          </a:p>
        </p:txBody>
      </p:sp>
    </p:spTree>
    <p:extLst>
      <p:ext uri="{BB962C8B-B14F-4D97-AF65-F5344CB8AC3E}">
        <p14:creationId xmlns:p14="http://schemas.microsoft.com/office/powerpoint/2010/main" val="281263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Finances</a:t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sz="4900" b="1" i="1" dirty="0">
                <a:solidFill>
                  <a:schemeClr val="tx1"/>
                </a:solidFill>
              </a:rPr>
              <a:t>Focus for 2021-22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Actively involved Finance Committee – Pete </a:t>
            </a:r>
            <a:r>
              <a:rPr lang="en-US" sz="1800" dirty="0" err="1"/>
              <a:t>Pelone</a:t>
            </a:r>
            <a:r>
              <a:rPr lang="en-US" sz="1800" dirty="0"/>
              <a:t>, Doug Kaufman, Matt Massiano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Exploration of funding opportunities with the State, County and Town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Newly-formed Grants Committee, to interact with ESSLA &amp; SLA on joint opportunities and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search for other sources.  Volunteer opportunity to assist Susan Brown.    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Bob Hauserman actively participating with the Schroon Watershed Steering Committee</a:t>
            </a:r>
            <a:endParaRPr lang="en-US" sz="18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Continue seeking ways to contain expenses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Continue increasing the number of lake association members and related donations through routine communication and on-the-lake education programs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Continue with fund-raising programs – raffle, calendar/note card sales – plus Schroon Lake Craft Fair</a:t>
            </a:r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23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4EBC4-1237-4A56-BF05-F8182EF0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</a:t>
            </a:r>
            <a:r>
              <a:rPr lang="en-US" dirty="0">
                <a:solidFill>
                  <a:srgbClr val="FFFFFF"/>
                </a:solidFill>
              </a:rPr>
              <a:t> from the PLA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0ACB7-C51F-47E0-B1A7-D77B0874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9890793" cy="363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President</a:t>
            </a:r>
            <a:r>
              <a:rPr lang="en-US" sz="2000" dirty="0"/>
              <a:t> – Mary Randall</a:t>
            </a:r>
          </a:p>
          <a:p>
            <a:pPr marL="0" indent="0">
              <a:buNone/>
            </a:pPr>
            <a:r>
              <a:rPr lang="en-US" sz="2000" b="1" dirty="0"/>
              <a:t>Vice President </a:t>
            </a:r>
            <a:r>
              <a:rPr lang="en-US" sz="2000" dirty="0"/>
              <a:t>– Dan Gorke</a:t>
            </a:r>
          </a:p>
          <a:p>
            <a:pPr marL="0" indent="0">
              <a:buNone/>
            </a:pPr>
            <a:r>
              <a:rPr lang="en-US" sz="2000" b="1" dirty="0"/>
              <a:t>Upper Lake Directors </a:t>
            </a:r>
            <a:r>
              <a:rPr lang="en-US" sz="2000" dirty="0"/>
              <a:t>– Nancy Girling, Micki </a:t>
            </a:r>
            <a:r>
              <a:rPr lang="en-US" sz="2000" dirty="0" err="1"/>
              <a:t>Kuttler</a:t>
            </a:r>
            <a:r>
              <a:rPr lang="en-US" sz="2000" dirty="0"/>
              <a:t>, Bob </a:t>
            </a:r>
            <a:r>
              <a:rPr lang="en-US" sz="2000" dirty="0" err="1"/>
              <a:t>Hauserman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Lower Lake Directors </a:t>
            </a:r>
            <a:r>
              <a:rPr lang="en-US" sz="2000" dirty="0"/>
              <a:t>– Pete Pelone, Doug Kaufman, Tony </a:t>
            </a:r>
            <a:r>
              <a:rPr lang="en-US" sz="2000" dirty="0" err="1"/>
              <a:t>Petrongolo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Treasurer</a:t>
            </a:r>
            <a:r>
              <a:rPr lang="en-US" sz="2000" dirty="0"/>
              <a:t> – Matt </a:t>
            </a:r>
            <a:r>
              <a:rPr lang="en-US" sz="2000" dirty="0" err="1"/>
              <a:t>Massiano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Recording Secretary </a:t>
            </a:r>
            <a:r>
              <a:rPr lang="en-US" sz="2000" dirty="0"/>
              <a:t>– Dee </a:t>
            </a:r>
            <a:r>
              <a:rPr lang="en-US" sz="2000" dirty="0" err="1"/>
              <a:t>Dee</a:t>
            </a:r>
            <a:r>
              <a:rPr lang="en-US" sz="2000" dirty="0"/>
              <a:t> </a:t>
            </a:r>
            <a:r>
              <a:rPr lang="en-US" sz="2000" dirty="0" err="1"/>
              <a:t>Foran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44089-1D5E-4862-BBBF-07030E68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E4B26CF8-7662-442F-B3D6-8785919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5777316" cy="4501896"/>
          </a:xfrm>
        </p:spPr>
        <p:txBody>
          <a:bodyPr anchor="ctr">
            <a:normAutofit/>
          </a:bodyPr>
          <a:lstStyle/>
          <a:p>
            <a:r>
              <a:rPr lang="en-US" sz="7200" dirty="0"/>
              <a:t>Membership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511" y="1178052"/>
            <a:ext cx="2912195" cy="45018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Dan Gorke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84D88-0106-4281-8FAA-C39FC8B4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6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Membership</a:t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sz="4900" i="1" dirty="0">
                <a:solidFill>
                  <a:schemeClr val="tx1"/>
                </a:solidFill>
              </a:rPr>
              <a:t>May is Membership Month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important are donations?</a:t>
            </a:r>
            <a:endParaRPr lang="en-US" sz="2800" b="1" dirty="0"/>
          </a:p>
          <a:p>
            <a:pPr marL="598932"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Members’ donations are our #1 source of revenue followed by fundraising events</a:t>
            </a:r>
          </a:p>
          <a:p>
            <a:pPr marL="598932"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What does participation look like?</a:t>
            </a:r>
          </a:p>
          <a:p>
            <a:pPr marL="598932"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~319 Potential Members</a:t>
            </a:r>
          </a:p>
          <a:p>
            <a:pPr marL="598932"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192 paid memberships in 2020, up from 128 in 2019! </a:t>
            </a:r>
          </a:p>
          <a:p>
            <a:pPr marL="598932"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74 paid memberships so far in 2021, $11k vs full year budget $24k.  </a:t>
            </a:r>
          </a:p>
          <a:p>
            <a:pPr marL="256032" lvl="1" indent="0">
              <a:buNone/>
            </a:pPr>
            <a:endParaRPr lang="en-US" sz="2000" dirty="0"/>
          </a:p>
          <a:p>
            <a:pPr marL="598932"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dirty="0"/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E00719-F3DB-456C-BCCC-B7124345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8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Membership</a:t>
            </a:r>
            <a:br>
              <a:rPr lang="en-US" b="1" i="1" dirty="0">
                <a:solidFill>
                  <a:srgbClr val="FFFFFF"/>
                </a:solidFill>
              </a:rPr>
            </a:br>
            <a:r>
              <a:rPr lang="en-US" sz="4900" i="1" dirty="0">
                <a:solidFill>
                  <a:schemeClr val="tx1"/>
                </a:solidFill>
              </a:rPr>
              <a:t>May is Membership Month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Can You Help?</a:t>
            </a:r>
            <a:endParaRPr lang="en-US" sz="2800" b="1" dirty="0"/>
          </a:p>
          <a:p>
            <a:pPr lvl="2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/>
              <a:t>Be an ambassador</a:t>
            </a:r>
            <a:r>
              <a:rPr lang="en-US" dirty="0"/>
              <a:t>. Talk with your neighbors about our cause and the negative impacts of not taking action (property values, impact on recreational activities including boating and fishing)</a:t>
            </a:r>
          </a:p>
          <a:p>
            <a:pPr lvl="2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/>
              <a:t>Tell us</a:t>
            </a:r>
            <a:r>
              <a:rPr lang="en-US" dirty="0"/>
              <a:t>.  2020/2021 were busy real estate years.  Maybe you have a new neighbor.  Go to PLA website and click “Contact Us”, give us some contact information.    </a:t>
            </a:r>
          </a:p>
          <a:p>
            <a:pPr marL="0" lvl="2" indent="0">
              <a:buNone/>
            </a:pPr>
            <a:endParaRPr lang="en-US" dirty="0"/>
          </a:p>
          <a:p>
            <a:pPr lvl="2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/>
              <a:t>Donate what you can </a:t>
            </a:r>
            <a:r>
              <a:rPr lang="en-US" dirty="0"/>
              <a:t>at the PLA website (</a:t>
            </a:r>
            <a:r>
              <a:rPr lang="en-US" dirty="0">
                <a:hlinkClick r:id="rId4"/>
              </a:rPr>
              <a:t>www.paradox-lake.com</a:t>
            </a:r>
            <a:r>
              <a:rPr lang="en-US" dirty="0"/>
              <a:t>) where you can pay by credit card and print your receipt. Or send a check to PLA, PO Box 45, Severance, NY 12872</a:t>
            </a:r>
          </a:p>
          <a:p>
            <a:pPr marL="1137110" lvl="6" indent="-285750">
              <a:buFont typeface="Wingdings" panose="05000000000000000000" pitchFamily="2" charset="2"/>
              <a:buChar char="§"/>
            </a:pPr>
            <a:r>
              <a:rPr lang="en-US" dirty="0"/>
              <a:t>Minimum donation - $20 for Individual, $35 for Family</a:t>
            </a:r>
          </a:p>
          <a:p>
            <a:pPr marL="1137110" lvl="6" indent="-285750">
              <a:buFont typeface="Wingdings" panose="05000000000000000000" pitchFamily="2" charset="2"/>
              <a:buChar char="§"/>
            </a:pPr>
            <a:r>
              <a:rPr lang="en-US" dirty="0"/>
              <a:t>Remember, it’s your generous donation that carries the association’s activities</a:t>
            </a:r>
          </a:p>
          <a:p>
            <a:pPr lvl="2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FC1786-7B08-4981-B044-8DA0C02A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68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E4B26CF8-7662-442F-B3D6-8785919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5777316" cy="4501896"/>
          </a:xfrm>
        </p:spPr>
        <p:txBody>
          <a:bodyPr anchor="ctr">
            <a:normAutofit/>
          </a:bodyPr>
          <a:lstStyle/>
          <a:p>
            <a:r>
              <a:rPr lang="en-US" sz="7200" dirty="0"/>
              <a:t>Volunteer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511" y="1178052"/>
            <a:ext cx="2912195" cy="45018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Dee </a:t>
            </a:r>
            <a:r>
              <a:rPr lang="en-US" sz="2800" dirty="0" err="1">
                <a:solidFill>
                  <a:srgbClr val="FFFFFF"/>
                </a:solidFill>
              </a:rPr>
              <a:t>Dee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Foran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973B-424A-49D6-8993-38949D36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83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7BE32-1212-4C66-8932-4DA68B06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A07E36E-DD1D-455E-B7CE-038B198A7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C0074-2EDD-4662-B759-51F287115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65760"/>
            <a:ext cx="1058672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B6FC78-DF71-4C62-A1A9-8AC7AF5E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4CCC1-2EF5-437E-A909-D5BDC738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477520"/>
            <a:ext cx="10119360" cy="57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8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E4B26CF8-7662-442F-B3D6-8785919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6E951-F146-4F9C-8162-0458831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173" y="1178052"/>
            <a:ext cx="5777316" cy="4501896"/>
          </a:xfrm>
        </p:spPr>
        <p:txBody>
          <a:bodyPr anchor="ctr">
            <a:normAutofit/>
          </a:bodyPr>
          <a:lstStyle/>
          <a:p>
            <a:r>
              <a:rPr lang="en-US" sz="6600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E6E76-CDB6-4F4E-B2B4-FC5B926F2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511" y="1178052"/>
            <a:ext cx="2912195" cy="45018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Micki Kuttler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28A2-D215-4ED7-96F3-5AF5CAD2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communications survey was successful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24F2AF-3471-4051-BBF2-2AB74097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4303" y="1998134"/>
            <a:ext cx="9350467" cy="180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High level of responses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Good information/insights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Showed current tools are being used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FAD62-6BA1-4244-8631-CCB3D1D5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26" y="3656332"/>
            <a:ext cx="8716382" cy="26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3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Communication Tool Specifics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73302"/>
            <a:ext cx="10794333" cy="2903099"/>
          </a:xfrm>
        </p:spPr>
        <p:txBody>
          <a:bodyPr>
            <a:noAutofit/>
          </a:bodyPr>
          <a:lstStyle/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b="1" u="sng" dirty="0"/>
              <a:t>Newsletter</a:t>
            </a:r>
          </a:p>
          <a:p>
            <a:pPr lvl="2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Most read in full (&gt;90%)</a:t>
            </a:r>
          </a:p>
          <a:p>
            <a:pPr lvl="2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Good guidance received on what people want to see</a:t>
            </a:r>
          </a:p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b="1" u="sng" dirty="0"/>
              <a:t>Website</a:t>
            </a:r>
          </a:p>
          <a:p>
            <a:pPr lvl="2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Used for a wide variety of activities</a:t>
            </a:r>
          </a:p>
          <a:p>
            <a:pPr marL="749808" lvl="4" indent="-475488">
              <a:spcBef>
                <a:spcPts val="1300"/>
              </a:spcBef>
            </a:pPr>
            <a:r>
              <a:rPr lang="en-US" sz="1400" dirty="0"/>
              <a:t>News &amp; events/Donations/Educate/Purchase calendars, notecards, </a:t>
            </a:r>
            <a:r>
              <a:rPr lang="en-US" sz="1400" dirty="0" err="1"/>
              <a:t>etc</a:t>
            </a:r>
            <a:endParaRPr lang="en-US" sz="1400" dirty="0"/>
          </a:p>
          <a:p>
            <a:pPr lvl="2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Less frequent use by most (76% use a few times a year)</a:t>
            </a:r>
          </a:p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b="1" u="sng" dirty="0"/>
              <a:t>Facebook</a:t>
            </a:r>
          </a:p>
          <a:p>
            <a:pPr lvl="2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Gets limited use (only 21% visit at least monthly)</a:t>
            </a:r>
          </a:p>
          <a:p>
            <a:pPr lvl="2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Could be useful as a replacement for the old chat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28A2-D215-4ED7-96F3-5AF5CAD2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 Member Directory Appears to be a Popular Idea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24F2AF-3471-4051-BBF2-2AB74097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0766" y="4372304"/>
            <a:ext cx="9350467" cy="2291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Opinions vary on content to include</a:t>
            </a:r>
          </a:p>
          <a:p>
            <a:pPr marL="256032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Name/Local address/Email (85% support)</a:t>
            </a:r>
          </a:p>
          <a:p>
            <a:pPr marL="256032" lvl="1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Cell phone number (only 60% support)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Need to determine how to grant members access without making it public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D05AB-4D51-498C-B3F1-82E8DAC2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939" y="2062381"/>
            <a:ext cx="5895343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9F82-3A57-4B55-9606-5836E244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8" y="639763"/>
            <a:ext cx="3997693" cy="549275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60AD12A-8127-42CE-9E57-8A0CB5C49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663779"/>
              </p:ext>
            </p:extLst>
          </p:nvPr>
        </p:nvGraphicFramePr>
        <p:xfrm>
          <a:off x="5288347" y="396240"/>
          <a:ext cx="6254724" cy="573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570CC-8B24-4C2E-BD24-800F0774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49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Communication Plans for 2021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73302"/>
            <a:ext cx="10794333" cy="3881498"/>
          </a:xfrm>
        </p:spPr>
        <p:txBody>
          <a:bodyPr>
            <a:noAutofit/>
          </a:bodyPr>
          <a:lstStyle/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b="1" u="sng" dirty="0"/>
              <a:t>Newsletter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Improve newsletter to reflect survey input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Welcome articles by guest contributors</a:t>
            </a:r>
          </a:p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b="1" u="sng" dirty="0"/>
              <a:t>Directory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Sort out data security issue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Develop plans for collection of info (Likely publish in early 2022)</a:t>
            </a:r>
          </a:p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b="1" u="sng" dirty="0"/>
              <a:t>Facebook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Determine factors limiting use today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Encourage broader use</a:t>
            </a:r>
          </a:p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b="1" u="sng" dirty="0"/>
              <a:t>Other Communication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Research the need for non-electronic communication with members who are not online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600" dirty="0"/>
              <a:t>What other avenues should we consider?</a:t>
            </a:r>
          </a:p>
        </p:txBody>
      </p:sp>
    </p:spTree>
    <p:extLst>
      <p:ext uri="{BB962C8B-B14F-4D97-AF65-F5344CB8AC3E}">
        <p14:creationId xmlns:p14="http://schemas.microsoft.com/office/powerpoint/2010/main" val="781897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2021 Elections – </a:t>
            </a:r>
            <a:r>
              <a:rPr lang="en-US" sz="4000" dirty="0">
                <a:solidFill>
                  <a:srgbClr val="FFFFFF"/>
                </a:solidFill>
              </a:rPr>
              <a:t>Pete </a:t>
            </a:r>
            <a:r>
              <a:rPr lang="en-US" sz="4000" dirty="0" err="1">
                <a:solidFill>
                  <a:srgbClr val="FFFFFF"/>
                </a:solidFill>
              </a:rPr>
              <a:t>Pelone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Autofit/>
          </a:bodyPr>
          <a:lstStyle/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r>
              <a:rPr lang="en-US" b="1" dirty="0"/>
              <a:t>To take place at 2021 Annual Meeting (September)</a:t>
            </a:r>
          </a:p>
          <a:p>
            <a:pPr marL="491490" lvl="2" indent="-285750">
              <a:lnSpc>
                <a:spcPct val="10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Three positions open</a:t>
            </a:r>
          </a:p>
          <a:p>
            <a:pPr marL="491490" lvl="2" indent="-285750">
              <a:lnSpc>
                <a:spcPct val="10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1800" u="sng" dirty="0"/>
          </a:p>
          <a:p>
            <a:pPr marL="491490" lvl="2" indent="-285750">
              <a:lnSpc>
                <a:spcPct val="10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Upper Lake Director, Lower Lake Director, and Vice President, all are three year terms</a:t>
            </a:r>
          </a:p>
          <a:p>
            <a:pPr marL="491490" lvl="2" indent="-285750">
              <a:lnSpc>
                <a:spcPct val="10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1800" dirty="0"/>
          </a:p>
          <a:p>
            <a:pPr marL="491490" lvl="2" indent="-285750">
              <a:lnSpc>
                <a:spcPct val="10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u="sng" dirty="0"/>
              <a:t>Interested?  </a:t>
            </a:r>
            <a:r>
              <a:rPr lang="en-US" sz="1800" dirty="0"/>
              <a:t>Go to  </a:t>
            </a:r>
            <a:r>
              <a:rPr lang="en-US" sz="1800" dirty="0">
                <a:hlinkClick r:id="rId4"/>
              </a:rPr>
              <a:t>www.paradox-lake.com</a:t>
            </a:r>
            <a:r>
              <a:rPr lang="en-US" sz="1800" dirty="0"/>
              <a:t>   Home page, at bottom click on Contact/Volunteer, Contact Us.  Or, speak with another board member.  </a:t>
            </a:r>
          </a:p>
          <a:p>
            <a:pPr marL="491490" lvl="2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491490" lvl="2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4572" lvl="1" indent="0">
              <a:buNone/>
            </a:pPr>
            <a:endParaRPr lang="en-US" sz="16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CB48D-C8C7-4ACE-AA98-5E8ECBD0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6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Summary/Closing Thoughts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Autofit/>
          </a:bodyPr>
          <a:lstStyle/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We are in good shape…our efforts have paid off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It is critical we stay the course and stay ahead of the spread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Funding is top of mind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Stay Connected (Facebook Group, Email, Website)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Volunteer where you can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16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812148-EDE4-4D1B-84DE-039C7619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4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1365C-007D-4F80-BD28-F91BDF7E7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503" y="4064626"/>
            <a:ext cx="9607159" cy="14762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  <a:p>
            <a:pPr algn="ctr"/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paradoxlakeassociation@gmail.com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C218B5-4F0C-438F-9BF3-1AB5CBB3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A94B8-B2EC-4AA9-BD06-D7DE72E2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5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E7C9F-FBCA-4ABA-8C2E-1B4C8938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Mission</a:t>
            </a:r>
            <a:br>
              <a:rPr lang="en-US" sz="2900" b="1" dirty="0">
                <a:solidFill>
                  <a:srgbClr val="FFFFFF"/>
                </a:solidFill>
              </a:rPr>
            </a:br>
            <a:br>
              <a:rPr lang="en-US" sz="2900" i="1" dirty="0">
                <a:solidFill>
                  <a:srgbClr val="FFFFFF"/>
                </a:solidFill>
              </a:rPr>
            </a:br>
            <a:r>
              <a:rPr lang="en-US" sz="2900" i="1" dirty="0">
                <a:solidFill>
                  <a:srgbClr val="FFFFFF"/>
                </a:solidFill>
              </a:rPr>
              <a:t>Our collective purpose is to preserve and protect Paradox Lake and its surroundings, to enhance the water quality, fishery, boating safety, and aesthetic values of Paradox Lake, as a public recreational facility for today and for future generations.</a:t>
            </a:r>
            <a:endParaRPr lang="en-US" sz="2900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Graphic 18" descr="Canoe">
            <a:extLst>
              <a:ext uri="{FF2B5EF4-FFF2-40B4-BE49-F238E27FC236}">
                <a16:creationId xmlns:a16="http://schemas.microsoft.com/office/drawing/2014/main" id="{4868772B-658C-4B2C-9CD1-878643F37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09E1B-CAAD-41E3-9810-EA1F246A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6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165B-0EBB-4744-9E1F-81725668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of the Lake</a:t>
            </a:r>
            <a:br>
              <a:rPr lang="en-US" b="1" dirty="0"/>
            </a:br>
            <a:r>
              <a:rPr lang="en-US" b="1" i="1" dirty="0"/>
              <a:t>2020 in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A8314-6718-4191-AA81-F2FB4EE8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915920"/>
            <a:ext cx="10753725" cy="2861945"/>
          </a:xfrm>
        </p:spPr>
        <p:txBody>
          <a:bodyPr/>
          <a:lstStyle/>
          <a:p>
            <a:r>
              <a:rPr lang="en-US" dirty="0"/>
              <a:t>2020 unfolded as a year of uncertainty, but turned positive for PLA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Increase in membership, contributions, fund raising, and number of member volunteers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Allowed us to increase the number of days of harvesting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2020 was a good year for PLA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E0319-7EE5-44E8-9514-BEB58BFF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3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643467"/>
            <a:ext cx="10040233" cy="1644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State of the Lake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900" i="1" dirty="0">
                <a:solidFill>
                  <a:srgbClr val="002060"/>
                </a:solidFill>
              </a:rPr>
              <a:t>2020 In Review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94" y="2670423"/>
            <a:ext cx="10794333" cy="2903099"/>
          </a:xfrm>
        </p:spPr>
        <p:txBody>
          <a:bodyPr>
            <a:noAutofit/>
          </a:bodyPr>
          <a:lstStyle/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Water Quality – assessed by DEC, rated AA(T), good for drinking, swimming, trout survival</a:t>
            </a:r>
          </a:p>
          <a:p>
            <a:pPr lvl="1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Continue to support the fight against Aquatic Invasive Species entering our lake</a:t>
            </a:r>
          </a:p>
          <a:p>
            <a:pPr marL="834390" lvl="4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 err="1"/>
              <a:t>Rte</a:t>
            </a:r>
            <a:r>
              <a:rPr lang="en-US" sz="1600" dirty="0"/>
              <a:t> 74 Boat Wash Station cleaned 152 watercraft, down from 190 in 2019</a:t>
            </a:r>
          </a:p>
          <a:p>
            <a:pPr marL="1137110" lvl="6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Failed Inspections – 0%</a:t>
            </a:r>
          </a:p>
          <a:p>
            <a:pPr marL="834390" lvl="4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Paradox Campground Boat Launch inspected 1050 watercraft, up from 969 2019 </a:t>
            </a:r>
          </a:p>
          <a:p>
            <a:pPr marL="1137110" lvl="6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47% Boats, 38% Kayak, 9% Canoe, 3% PWC, 3% Other</a:t>
            </a:r>
          </a:p>
          <a:p>
            <a:pPr marL="1137110" lvl="6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Failed Inspections- 0% </a:t>
            </a:r>
          </a:p>
          <a:p>
            <a:pPr marL="1137110" lvl="6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91% were aware of AIS spread prevention</a:t>
            </a:r>
          </a:p>
          <a:p>
            <a:pPr lvl="2">
              <a:spcBef>
                <a:spcPts val="1300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Strong year for addressing invasives already in our lake with 21 days of harvesting by </a:t>
            </a:r>
            <a:r>
              <a:rPr lang="en-US" dirty="0" err="1"/>
              <a:t>Aqualogic</a:t>
            </a:r>
            <a:endParaRPr lang="en-US" dirty="0"/>
          </a:p>
          <a:p>
            <a:pPr marL="1137110" lvl="6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12.5 days in Eastern basin, 4.5 days in Narrows; 3 days Grass Island; Knox Beach &amp; Glen Ray/Caldwell Bays .5 each</a:t>
            </a:r>
          </a:p>
          <a:p>
            <a:pPr marL="1137110" lvl="6" indent="-285750">
              <a:spcBef>
                <a:spcPts val="1300"/>
              </a:spcBef>
              <a:buFont typeface="Wingdings" panose="05000000000000000000" pitchFamily="2" charset="2"/>
              <a:buChar char="§"/>
            </a:pPr>
            <a:r>
              <a:rPr lang="en-US" sz="1600" dirty="0" err="1"/>
              <a:t>Aqualogic</a:t>
            </a:r>
            <a:r>
              <a:rPr lang="en-US" sz="1600" dirty="0"/>
              <a:t> harvested 910 gallons EWM; </a:t>
            </a:r>
            <a:r>
              <a:rPr lang="en-US" sz="1600" b="1" dirty="0"/>
              <a:t>PLA volunteers harvested 3,528 EWM plants, 50 </a:t>
            </a:r>
            <a:r>
              <a:rPr lang="en-US" sz="1600" b="1" dirty="0" err="1"/>
              <a:t>Curlyleaf</a:t>
            </a:r>
            <a:r>
              <a:rPr lang="en-US" sz="1600" b="1" dirty="0"/>
              <a:t> Pondweed! </a:t>
            </a:r>
            <a:endParaRPr lang="en-US" sz="16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A249C-97BC-45FB-A5A5-5BFB1D34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280" y="5876412"/>
            <a:ext cx="432726" cy="1397039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3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State of the Lake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900" i="1" dirty="0">
                <a:solidFill>
                  <a:srgbClr val="002060"/>
                </a:solidFill>
              </a:rPr>
              <a:t>2021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rmAutofit/>
          </a:bodyPr>
          <a:lstStyle/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Boat Launch and </a:t>
            </a:r>
            <a:r>
              <a:rPr lang="en-US" sz="2000" dirty="0" err="1"/>
              <a:t>Rte</a:t>
            </a:r>
            <a:r>
              <a:rPr lang="en-US" sz="2000" dirty="0"/>
              <a:t> 74 Boat Wash Station to open Memorial Day Weekend</a:t>
            </a:r>
            <a:endParaRPr lang="en-US" sz="1400" dirty="0"/>
          </a:p>
          <a:p>
            <a:pPr marL="834390" lvl="4" indent="-285750">
              <a:buFont typeface="Wingdings" panose="05000000000000000000" pitchFamily="2" charset="2"/>
              <a:buChar char="§"/>
            </a:pPr>
            <a:r>
              <a:rPr lang="en-US" dirty="0"/>
              <a:t>Boat wash open seven days</a:t>
            </a:r>
          </a:p>
          <a:p>
            <a:pPr marL="834390" lvl="4" indent="-285750">
              <a:buFont typeface="Wingdings" panose="05000000000000000000" pitchFamily="2" charset="2"/>
              <a:buChar char="§"/>
            </a:pPr>
            <a:r>
              <a:rPr lang="en-US" dirty="0"/>
              <a:t>Boat Launch Station coverage reduced to Thursday – Monday based on historical activity and funding</a:t>
            </a:r>
          </a:p>
          <a:p>
            <a:pPr marL="834390" lvl="4" indent="-285750">
              <a:buFont typeface="Wingdings" panose="05000000000000000000" pitchFamily="2" charset="2"/>
              <a:buChar char="§"/>
            </a:pPr>
            <a:r>
              <a:rPr lang="en-US" dirty="0"/>
              <a:t>Signage being installed at launch to promote awareness and compliance</a:t>
            </a:r>
          </a:p>
          <a:p>
            <a:pPr marL="548640" lvl="4" indent="0">
              <a:buNone/>
            </a:pPr>
            <a:endParaRPr lang="en-US" sz="14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DEC annual stocking program for Paradox Lake: 5,300 Rainbow Trout, 8.5 – 9.5 inches, 500 Landlocked Salmon 6 – 7 inches, 1,500 Lake Trout 6 – 7 inches.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dirty="0"/>
              <a:t>PLA in-person events are currently on hold, but board is evaluating changes </a:t>
            </a: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98F65-A691-4A9A-9CDA-C7E61C21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State of the Lake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900" i="1" dirty="0">
                <a:solidFill>
                  <a:srgbClr val="002060"/>
                </a:solidFill>
              </a:rPr>
              <a:t>2021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Autofit/>
          </a:bodyPr>
          <a:lstStyle/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/>
              <a:t>Funding to support our initiatives is top of mind</a:t>
            </a:r>
          </a:p>
          <a:p>
            <a:pPr marL="834390" lvl="4" indent="-285750">
              <a:buFont typeface="Wingdings" panose="05000000000000000000" pitchFamily="2" charset="2"/>
              <a:buChar char="§"/>
            </a:pPr>
            <a:r>
              <a:rPr lang="en-US" dirty="0"/>
              <a:t>A balanced budget has been adopted for 2021, but member contributions and successful fundraising will be critical</a:t>
            </a:r>
          </a:p>
          <a:p>
            <a:pPr marL="834390" lvl="4" indent="-285750">
              <a:buFont typeface="Wingdings" panose="05000000000000000000" pitchFamily="2" charset="2"/>
              <a:buChar char="§"/>
            </a:pPr>
            <a:r>
              <a:rPr lang="en-US" dirty="0"/>
              <a:t>A Grants Committee is investigating opportunities, and will work with SLA, ESSLA, Town of Schroon, and watershed partners</a:t>
            </a:r>
          </a:p>
          <a:p>
            <a:pPr marL="548640" lvl="4" indent="0">
              <a:buNone/>
            </a:pPr>
            <a:endParaRPr lang="en-US" dirty="0"/>
          </a:p>
          <a:p>
            <a:pPr lvl="1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/>
              <a:t>In 2020, PLA Board engaged in long term planning process to ensure we have a good picture of where key influencing factors are headed.</a:t>
            </a:r>
          </a:p>
          <a:p>
            <a:pPr marL="765810" lvl="3" indent="-285750">
              <a:buFont typeface="Wingdings" panose="05000000000000000000" pitchFamily="2" charset="2"/>
              <a:buChar char="§"/>
            </a:pPr>
            <a:r>
              <a:rPr lang="en-US" dirty="0"/>
              <a:t>Benchmarked with other lakes</a:t>
            </a:r>
          </a:p>
          <a:p>
            <a:pPr marL="765810" lvl="3" indent="-285750">
              <a:buFont typeface="Wingdings" panose="05000000000000000000" pitchFamily="2" charset="2"/>
              <a:buChar char="§"/>
            </a:pPr>
            <a:r>
              <a:rPr lang="en-US" dirty="0"/>
              <a:t>Spoke with key groups (APIPP, AWI, ALA)</a:t>
            </a:r>
          </a:p>
          <a:p>
            <a:pPr marL="765810" lvl="3" indent="-285750">
              <a:buFont typeface="Wingdings" panose="05000000000000000000" pitchFamily="2" charset="2"/>
              <a:buChar char="§"/>
            </a:pPr>
            <a:r>
              <a:rPr lang="en-US" dirty="0"/>
              <a:t>Identified four key objectives for 2020-21</a:t>
            </a:r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663F6-520E-414E-909B-B56CC80A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8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3EFD4D-940B-44EA-9A33-5591B978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State of the Lake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4900" i="1" dirty="0">
                <a:solidFill>
                  <a:srgbClr val="002060"/>
                </a:solidFill>
              </a:rPr>
              <a:t>2020 – 21 Objectives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8DC7-3C79-4E78-BB37-D96FAA58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795886"/>
            <a:ext cx="10040233" cy="3703712"/>
          </a:xfrm>
        </p:spPr>
        <p:txBody>
          <a:bodyPr>
            <a:noAutofit/>
          </a:bodyPr>
          <a:lstStyle/>
          <a:p>
            <a:pPr marL="4572" lvl="1" indent="0">
              <a:buNone/>
            </a:pPr>
            <a:endParaRPr lang="en-US" sz="2000" dirty="0"/>
          </a:p>
          <a:p>
            <a:pPr marL="617220" lvl="3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/>
              <a:t>Optimize mitigation efforts used to address aquatic invasives</a:t>
            </a:r>
          </a:p>
          <a:p>
            <a:pPr marL="617220" lvl="3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/>
              <a:t>Increase awareness and engagement of our lake community and visitors</a:t>
            </a:r>
          </a:p>
          <a:p>
            <a:pPr marL="617220" lvl="3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/>
              <a:t>Identify funding opportunities to support our purpose</a:t>
            </a:r>
          </a:p>
          <a:p>
            <a:pPr marL="617220" lvl="3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/>
              <a:t>Identify funding to ensure the long-term sustainability of preserving and protecting our lake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74320" lvl="3" indent="0">
              <a:buNone/>
            </a:pPr>
            <a:endParaRPr lang="en-US" sz="1400" dirty="0"/>
          </a:p>
          <a:p>
            <a:pPr marL="651360" lvl="5" indent="0">
              <a:buNone/>
            </a:pPr>
            <a:endParaRPr lang="en-US" sz="1400" dirty="0"/>
          </a:p>
          <a:p>
            <a:pPr marL="4572" lvl="1" indent="0">
              <a:buNone/>
            </a:pPr>
            <a:endParaRPr lang="en-US" sz="2000" dirty="0"/>
          </a:p>
          <a:p>
            <a:pPr marL="4572" lvl="1" indent="0">
              <a:buNone/>
            </a:pPr>
            <a:endParaRPr lang="en-US" sz="2000" dirty="0"/>
          </a:p>
          <a:p>
            <a:pPr lvl="1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000" dirty="0"/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D50CB-5770-4778-9EE0-40F2174C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5048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10535</TotalTime>
  <Words>1786</Words>
  <Application>Microsoft Office PowerPoint</Application>
  <PresentationFormat>Widescreen</PresentationFormat>
  <Paragraphs>288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Metropolitan</vt:lpstr>
      <vt:lpstr>1_Metropolitan</vt:lpstr>
      <vt:lpstr>2_Metropolitan</vt:lpstr>
      <vt:lpstr>Paradox Lake Association</vt:lpstr>
      <vt:lpstr>Welcome from the PLA Board</vt:lpstr>
      <vt:lpstr>Agenda</vt:lpstr>
      <vt:lpstr>Mission  Our collective purpose is to preserve and protect Paradox Lake and its surroundings, to enhance the water quality, fishery, boating safety, and aesthetic values of Paradox Lake, as a public recreational facility for today and for future generations.</vt:lpstr>
      <vt:lpstr>State of the Lake 2020 in Review</vt:lpstr>
      <vt:lpstr>State of the Lake 2020 In Review</vt:lpstr>
      <vt:lpstr>State of the Lake 2021</vt:lpstr>
      <vt:lpstr>State of the Lake 2021</vt:lpstr>
      <vt:lpstr>State of the Lake 2020 – 21 Objectives</vt:lpstr>
      <vt:lpstr>Invasives Efforts</vt:lpstr>
      <vt:lpstr>13 Years of Mitigation Efforts by the PLA</vt:lpstr>
      <vt:lpstr>Qualitative Assessment 2017-2020</vt:lpstr>
      <vt:lpstr>The 2021 Plan</vt:lpstr>
      <vt:lpstr>How can you help?</vt:lpstr>
      <vt:lpstr>Finances</vt:lpstr>
      <vt:lpstr>Finances</vt:lpstr>
      <vt:lpstr>Income by Category</vt:lpstr>
      <vt:lpstr>Expenses by Category</vt:lpstr>
      <vt:lpstr>Finances Focus for 2021-22</vt:lpstr>
      <vt:lpstr>Membership</vt:lpstr>
      <vt:lpstr>Membership May is Membership Month </vt:lpstr>
      <vt:lpstr>Membership May is Membership Month </vt:lpstr>
      <vt:lpstr>Volunteer Opportunities</vt:lpstr>
      <vt:lpstr>PowerPoint Presentation</vt:lpstr>
      <vt:lpstr>PowerPoint Presentation</vt:lpstr>
      <vt:lpstr>Communications</vt:lpstr>
      <vt:lpstr>The communications survey was successful</vt:lpstr>
      <vt:lpstr>Communication Tool Specifics</vt:lpstr>
      <vt:lpstr>A Member Directory Appears to be a Popular Idea</vt:lpstr>
      <vt:lpstr>Communication Plans for 2021</vt:lpstr>
      <vt:lpstr>2021 Elections – Pete Pelone</vt:lpstr>
      <vt:lpstr>Summary/Closing Thoughts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Paradox Lake Association</dc:title>
  <dc:creator>Mary Randall</dc:creator>
  <cp:lastModifiedBy>dgorke</cp:lastModifiedBy>
  <cp:revision>38</cp:revision>
  <cp:lastPrinted>2021-05-26T01:04:01Z</cp:lastPrinted>
  <dcterms:created xsi:type="dcterms:W3CDTF">2020-05-20T14:05:55Z</dcterms:created>
  <dcterms:modified xsi:type="dcterms:W3CDTF">2021-05-27T13:31:54Z</dcterms:modified>
</cp:coreProperties>
</file>