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257" r:id="rId4"/>
    <p:sldId id="280" r:id="rId5"/>
    <p:sldId id="301" r:id="rId6"/>
    <p:sldId id="315" r:id="rId7"/>
    <p:sldId id="337" r:id="rId8"/>
    <p:sldId id="316" r:id="rId9"/>
    <p:sldId id="338" r:id="rId10"/>
    <p:sldId id="292" r:id="rId11"/>
    <p:sldId id="332" r:id="rId12"/>
    <p:sldId id="333" r:id="rId13"/>
    <p:sldId id="334" r:id="rId14"/>
    <p:sldId id="294" r:id="rId15"/>
    <p:sldId id="312" r:id="rId16"/>
    <p:sldId id="329" r:id="rId17"/>
    <p:sldId id="330" r:id="rId18"/>
    <p:sldId id="331" r:id="rId19"/>
    <p:sldId id="295" r:id="rId20"/>
    <p:sldId id="321" r:id="rId21"/>
    <p:sldId id="296" r:id="rId22"/>
    <p:sldId id="314" r:id="rId23"/>
    <p:sldId id="326" r:id="rId24"/>
    <p:sldId id="335" r:id="rId25"/>
    <p:sldId id="277" r:id="rId26"/>
    <p:sldId id="285" r:id="rId27"/>
    <p:sldId id="318" r:id="rId28"/>
    <p:sldId id="336" r:id="rId29"/>
    <p:sldId id="319" r:id="rId30"/>
    <p:sldId id="339" r:id="rId3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A2A4D-D654-4B26-936F-35B62C56AF5C}" v="422" dt="2020-09-24T10:39:05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28" autoAdjust="0"/>
  </p:normalViewPr>
  <p:slideViewPr>
    <p:cSldViewPr snapToGrid="0">
      <p:cViewPr>
        <p:scale>
          <a:sx n="76" d="100"/>
          <a:sy n="76" d="100"/>
        </p:scale>
        <p:origin x="-110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Income vs</a:t>
            </a:r>
            <a:r>
              <a:rPr lang="en-US" baseline="0" dirty="0"/>
              <a:t> Expenses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 Plan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</c:v>
                </c:pt>
                <c:pt idx="1">
                  <c:v>35</c:v>
                </c:pt>
                <c:pt idx="2">
                  <c:v>27</c:v>
                </c:pt>
                <c:pt idx="3">
                  <c:v>29</c:v>
                </c:pt>
                <c:pt idx="4">
                  <c:v>52</c:v>
                </c:pt>
                <c:pt idx="5">
                  <c:v>30</c:v>
                </c:pt>
                <c:pt idx="6">
                  <c:v>38</c:v>
                </c:pt>
                <c:pt idx="7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9B-4CE3-A866-82339EB045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Expenses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 Plan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15</c:v>
                </c:pt>
                <c:pt idx="1">
                  <c:v>20</c:v>
                </c:pt>
                <c:pt idx="2">
                  <c:v>29</c:v>
                </c:pt>
                <c:pt idx="3">
                  <c:v>44</c:v>
                </c:pt>
                <c:pt idx="4">
                  <c:v>48</c:v>
                </c:pt>
                <c:pt idx="5">
                  <c:v>43</c:v>
                </c:pt>
                <c:pt idx="6">
                  <c:v>29</c:v>
                </c:pt>
                <c:pt idx="7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79B-4CE3-A866-82339EB04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724032"/>
        <c:axId val="281725568"/>
      </c:lineChart>
      <c:catAx>
        <c:axId val="28172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725568"/>
        <c:crosses val="autoZero"/>
        <c:auto val="1"/>
        <c:lblAlgn val="ctr"/>
        <c:lblOffset val="100"/>
        <c:noMultiLvlLbl val="0"/>
      </c:catAx>
      <c:valAx>
        <c:axId val="28172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72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Bank Balance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A4-48DC-B7D2-8AFBC47369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A4-48DC-B7D2-8AFBC47369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A4-48DC-B7D2-8AFBC47369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A4-48DC-B7D2-8AFBC47369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A4-48DC-B7D2-8AFBC47369C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A4-48DC-B7D2-8AFBC47369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A4-48DC-B7D2-8AFBC47369C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 Plan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DA4-48DC-B7D2-8AFBC4736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753152"/>
        <c:axId val="312771328"/>
      </c:barChart>
      <c:catAx>
        <c:axId val="3127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771328"/>
        <c:crosses val="autoZero"/>
        <c:auto val="1"/>
        <c:lblAlgn val="ctr"/>
        <c:lblOffset val="100"/>
        <c:noMultiLvlLbl val="0"/>
      </c:catAx>
      <c:valAx>
        <c:axId val="31277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75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Gifts &amp; Grants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Plan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7.4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61-4214-A069-91816B36A1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Fundraisers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Plan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</c:v>
                </c:pt>
                <c:pt idx="1">
                  <c:v>11.7</c:v>
                </c:pt>
                <c:pt idx="2">
                  <c:v>7.6</c:v>
                </c:pt>
                <c:pt idx="3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61-4214-A069-91816B36A1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Membership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Plan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17.600000000000001</c:v>
                </c:pt>
                <c:pt idx="2">
                  <c:v>26.8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61-4214-A069-91816B36A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2830976"/>
        <c:axId val="312845056"/>
      </c:barChart>
      <c:catAx>
        <c:axId val="31283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45056"/>
        <c:crosses val="autoZero"/>
        <c:auto val="1"/>
        <c:lblAlgn val="ctr"/>
        <c:lblOffset val="100"/>
        <c:noMultiLvlLbl val="0"/>
      </c:catAx>
      <c:valAx>
        <c:axId val="31284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3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Lake Mgmt Plan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Plan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61-4214-A069-91816B36A1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Harvesting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Plan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61-4214-A069-91816B36A1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Stewards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Plan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61-4214-A069-91816B36A1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Boat Wash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Plan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A1-4DEA-B5F1-6353E50E32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Fundraising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Plan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2.4</c:v>
                </c:pt>
                <c:pt idx="3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A1-4DEA-B5F1-6353E50E32C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Admin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Plan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A1-4DEA-B5F1-6353E50E3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3224192"/>
        <c:axId val="313238272"/>
      </c:barChart>
      <c:catAx>
        <c:axId val="31322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238272"/>
        <c:crosses val="autoZero"/>
        <c:auto val="1"/>
        <c:lblAlgn val="ctr"/>
        <c:lblOffset val="100"/>
        <c:noMultiLvlLbl val="0"/>
      </c:catAx>
      <c:valAx>
        <c:axId val="31323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207456464704765"/>
          <c:y val="0.25273260526572966"/>
          <c:w val="0.65710003243976522"/>
          <c:h val="0.3787774355295586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Emails sent</c:v>
                </c:pt>
              </c:strCache>
            </c:strRef>
          </c:tx>
          <c:cat>
            <c:numRef>
              <c:f>Sheet1!$A$2:$A$17</c:f>
              <c:numCache>
                <c:formatCode>m/d/yyyy</c:formatCode>
                <c:ptCount val="16"/>
                <c:pt idx="0">
                  <c:v>43731</c:v>
                </c:pt>
                <c:pt idx="1">
                  <c:v>43791</c:v>
                </c:pt>
                <c:pt idx="2">
                  <c:v>43861</c:v>
                </c:pt>
                <c:pt idx="3">
                  <c:v>43977</c:v>
                </c:pt>
                <c:pt idx="4">
                  <c:v>44055</c:v>
                </c:pt>
                <c:pt idx="5">
                  <c:v>44072</c:v>
                </c:pt>
                <c:pt idx="6">
                  <c:v>44098</c:v>
                </c:pt>
                <c:pt idx="7">
                  <c:v>44122</c:v>
                </c:pt>
                <c:pt idx="8">
                  <c:v>44259</c:v>
                </c:pt>
                <c:pt idx="9">
                  <c:v>44304</c:v>
                </c:pt>
                <c:pt idx="10">
                  <c:v>44324</c:v>
                </c:pt>
                <c:pt idx="11">
                  <c:v>44348</c:v>
                </c:pt>
                <c:pt idx="12">
                  <c:v>44367</c:v>
                </c:pt>
                <c:pt idx="13">
                  <c:v>44392</c:v>
                </c:pt>
                <c:pt idx="14">
                  <c:v>44404</c:v>
                </c:pt>
                <c:pt idx="15">
                  <c:v>44450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 formatCode="_(* #,##0_);_(* \(#,##0\);_(* &quot;-&quot;??_);_(@_)">
                  <c:v>160</c:v>
                </c:pt>
                <c:pt idx="1">
                  <c:v>161</c:v>
                </c:pt>
                <c:pt idx="2">
                  <c:v>189</c:v>
                </c:pt>
                <c:pt idx="3">
                  <c:v>192</c:v>
                </c:pt>
                <c:pt idx="4">
                  <c:v>193</c:v>
                </c:pt>
                <c:pt idx="5">
                  <c:v>194</c:v>
                </c:pt>
                <c:pt idx="6">
                  <c:v>226</c:v>
                </c:pt>
                <c:pt idx="7">
                  <c:v>224</c:v>
                </c:pt>
                <c:pt idx="8">
                  <c:v>222</c:v>
                </c:pt>
                <c:pt idx="9">
                  <c:v>220</c:v>
                </c:pt>
                <c:pt idx="10">
                  <c:v>224</c:v>
                </c:pt>
                <c:pt idx="11">
                  <c:v>266</c:v>
                </c:pt>
                <c:pt idx="12">
                  <c:v>268</c:v>
                </c:pt>
                <c:pt idx="13">
                  <c:v>278</c:v>
                </c:pt>
                <c:pt idx="14">
                  <c:v>288</c:v>
                </c:pt>
                <c:pt idx="15">
                  <c:v>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B-430C-AD1F-C3FBA81C8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262848"/>
        <c:axId val="313264384"/>
      </c:areaChart>
      <c:catAx>
        <c:axId val="3132628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3264384"/>
        <c:crosses val="autoZero"/>
        <c:auto val="0"/>
        <c:lblAlgn val="ctr"/>
        <c:lblOffset val="100"/>
        <c:noMultiLvlLbl val="1"/>
      </c:catAx>
      <c:valAx>
        <c:axId val="31326438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1326284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4">
  <a:schemeClr val="accent2"/>
  <a:schemeClr val="accent2"/>
  <a:schemeClr val="accent2"/>
  <a:schemeClr val="accent2"/>
  <a:schemeClr val="accent2"/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4">
  <a:schemeClr val="accent2"/>
  <a:schemeClr val="accent2"/>
  <a:schemeClr val="accent2"/>
  <a:schemeClr val="accent2"/>
  <a:schemeClr val="accent2"/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B9515-1879-4A72-A3BD-552A85E1436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AFA2F3-EFE3-48A4-9721-667E89AEDDD9}">
      <dgm:prSet/>
      <dgm:spPr/>
      <dgm:t>
        <a:bodyPr/>
        <a:lstStyle/>
        <a:p>
          <a:r>
            <a:rPr lang="en-US" b="0" i="0" dirty="0"/>
            <a:t>Vice-President                     		Bob </a:t>
          </a:r>
          <a:r>
            <a:rPr lang="en-US" b="0" i="0" dirty="0" err="1"/>
            <a:t>Hauserman</a:t>
          </a:r>
          <a:endParaRPr lang="en-US" dirty="0"/>
        </a:p>
      </dgm:t>
    </dgm:pt>
    <dgm:pt modelId="{1868E69B-3F3D-470A-AA4C-FD0708EE375E}" type="parTrans" cxnId="{F67DF5E2-643F-49DB-8E54-FEE591956A94}">
      <dgm:prSet/>
      <dgm:spPr/>
      <dgm:t>
        <a:bodyPr/>
        <a:lstStyle/>
        <a:p>
          <a:endParaRPr lang="en-US"/>
        </a:p>
      </dgm:t>
    </dgm:pt>
    <dgm:pt modelId="{AC605E26-5AD8-4778-BFDA-55132EBE8369}" type="sibTrans" cxnId="{F67DF5E2-643F-49DB-8E54-FEE591956A94}">
      <dgm:prSet/>
      <dgm:spPr/>
      <dgm:t>
        <a:bodyPr/>
        <a:lstStyle/>
        <a:p>
          <a:endParaRPr lang="en-US"/>
        </a:p>
      </dgm:t>
    </dgm:pt>
    <dgm:pt modelId="{96F9EA90-C922-4926-A8BE-495E12672735}">
      <dgm:prSet/>
      <dgm:spPr/>
      <dgm:t>
        <a:bodyPr/>
        <a:lstStyle/>
        <a:p>
          <a:r>
            <a:rPr lang="en-US" b="0" i="0" dirty="0"/>
            <a:t>Lower Lake Director          </a:t>
          </a:r>
        </a:p>
        <a:p>
          <a:r>
            <a:rPr lang="en-US" b="0" i="0" dirty="0"/>
            <a:t>		Scott Randall</a:t>
          </a:r>
          <a:endParaRPr lang="en-US" dirty="0"/>
        </a:p>
      </dgm:t>
    </dgm:pt>
    <dgm:pt modelId="{09710D25-95C5-44E0-8AC3-6888549B57A3}" type="parTrans" cxnId="{C2F4EA09-7448-4614-848C-E6F75658E7A8}">
      <dgm:prSet/>
      <dgm:spPr/>
      <dgm:t>
        <a:bodyPr/>
        <a:lstStyle/>
        <a:p>
          <a:endParaRPr lang="en-US"/>
        </a:p>
      </dgm:t>
    </dgm:pt>
    <dgm:pt modelId="{A0FE6909-FF2A-4DBA-A949-854B5408C53D}" type="sibTrans" cxnId="{C2F4EA09-7448-4614-848C-E6F75658E7A8}">
      <dgm:prSet/>
      <dgm:spPr/>
      <dgm:t>
        <a:bodyPr/>
        <a:lstStyle/>
        <a:p>
          <a:endParaRPr lang="en-US"/>
        </a:p>
      </dgm:t>
    </dgm:pt>
    <dgm:pt modelId="{D6D3311A-29C0-4A8C-932A-85E366DEDAC1}">
      <dgm:prSet/>
      <dgm:spPr/>
      <dgm:t>
        <a:bodyPr/>
        <a:lstStyle/>
        <a:p>
          <a:r>
            <a:rPr lang="en-US" b="0" i="0" dirty="0"/>
            <a:t>Upper Lake Director          </a:t>
          </a:r>
        </a:p>
        <a:p>
          <a:r>
            <a:rPr lang="en-US" b="0" i="0" dirty="0"/>
            <a:t>		Nancy Girling</a:t>
          </a:r>
          <a:endParaRPr lang="en-US" dirty="0"/>
        </a:p>
      </dgm:t>
    </dgm:pt>
    <dgm:pt modelId="{3AFFD43B-94DF-4DF0-850A-050591ABC6ED}" type="parTrans" cxnId="{50D7108D-9613-4740-8864-439B818E7E91}">
      <dgm:prSet/>
      <dgm:spPr/>
      <dgm:t>
        <a:bodyPr/>
        <a:lstStyle/>
        <a:p>
          <a:endParaRPr lang="en-US"/>
        </a:p>
      </dgm:t>
    </dgm:pt>
    <dgm:pt modelId="{1E8F1C98-EF25-442E-9F41-CCCE4D9C3F7A}" type="sibTrans" cxnId="{50D7108D-9613-4740-8864-439B818E7E91}">
      <dgm:prSet/>
      <dgm:spPr/>
      <dgm:t>
        <a:bodyPr/>
        <a:lstStyle/>
        <a:p>
          <a:endParaRPr lang="en-US"/>
        </a:p>
      </dgm:t>
    </dgm:pt>
    <dgm:pt modelId="{EC56DDEF-7640-4308-9865-2A7A26DAC958}" type="pres">
      <dgm:prSet presAssocID="{47DB9515-1879-4A72-A3BD-552A85E143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196D30-96E0-4951-B0B7-15AE48229735}" type="pres">
      <dgm:prSet presAssocID="{7CAFA2F3-EFE3-48A4-9721-667E89AEDD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245B8-C865-4263-AB58-67FFD0EE748A}" type="pres">
      <dgm:prSet presAssocID="{AC605E26-5AD8-4778-BFDA-55132EBE8369}" presName="spacer" presStyleCnt="0"/>
      <dgm:spPr/>
    </dgm:pt>
    <dgm:pt modelId="{04C5688C-D5DE-44E8-9AFC-E8A608479D20}" type="pres">
      <dgm:prSet presAssocID="{96F9EA90-C922-4926-A8BE-495E126727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57907-A0BD-4F3E-BDC1-6B301256D30C}" type="pres">
      <dgm:prSet presAssocID="{A0FE6909-FF2A-4DBA-A949-854B5408C53D}" presName="spacer" presStyleCnt="0"/>
      <dgm:spPr/>
    </dgm:pt>
    <dgm:pt modelId="{F4204F16-08AC-42B7-9A83-B39C8FCB4E32}" type="pres">
      <dgm:prSet presAssocID="{D6D3311A-29C0-4A8C-932A-85E366DEDA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4EA09-7448-4614-848C-E6F75658E7A8}" srcId="{47DB9515-1879-4A72-A3BD-552A85E14360}" destId="{96F9EA90-C922-4926-A8BE-495E12672735}" srcOrd="1" destOrd="0" parTransId="{09710D25-95C5-44E0-8AC3-6888549B57A3}" sibTransId="{A0FE6909-FF2A-4DBA-A949-854B5408C53D}"/>
    <dgm:cxn modelId="{C04D5627-0201-4E98-B813-7E10FA7E5185}" type="presOf" srcId="{96F9EA90-C922-4926-A8BE-495E12672735}" destId="{04C5688C-D5DE-44E8-9AFC-E8A608479D20}" srcOrd="0" destOrd="0" presId="urn:microsoft.com/office/officeart/2005/8/layout/vList2"/>
    <dgm:cxn modelId="{F4B1C4D6-9512-4814-B9ED-648D7CCA1EE3}" type="presOf" srcId="{7CAFA2F3-EFE3-48A4-9721-667E89AEDDD9}" destId="{12196D30-96E0-4951-B0B7-15AE48229735}" srcOrd="0" destOrd="0" presId="urn:microsoft.com/office/officeart/2005/8/layout/vList2"/>
    <dgm:cxn modelId="{6F257C66-4E6C-4A01-B006-461C483234D1}" type="presOf" srcId="{47DB9515-1879-4A72-A3BD-552A85E14360}" destId="{EC56DDEF-7640-4308-9865-2A7A26DAC958}" srcOrd="0" destOrd="0" presId="urn:microsoft.com/office/officeart/2005/8/layout/vList2"/>
    <dgm:cxn modelId="{50D7108D-9613-4740-8864-439B818E7E91}" srcId="{47DB9515-1879-4A72-A3BD-552A85E14360}" destId="{D6D3311A-29C0-4A8C-932A-85E366DEDAC1}" srcOrd="2" destOrd="0" parTransId="{3AFFD43B-94DF-4DF0-850A-050591ABC6ED}" sibTransId="{1E8F1C98-EF25-442E-9F41-CCCE4D9C3F7A}"/>
    <dgm:cxn modelId="{CFCB97AB-F196-4534-829E-236705C85714}" type="presOf" srcId="{D6D3311A-29C0-4A8C-932A-85E366DEDAC1}" destId="{F4204F16-08AC-42B7-9A83-B39C8FCB4E32}" srcOrd="0" destOrd="0" presId="urn:microsoft.com/office/officeart/2005/8/layout/vList2"/>
    <dgm:cxn modelId="{F67DF5E2-643F-49DB-8E54-FEE591956A94}" srcId="{47DB9515-1879-4A72-A3BD-552A85E14360}" destId="{7CAFA2F3-EFE3-48A4-9721-667E89AEDDD9}" srcOrd="0" destOrd="0" parTransId="{1868E69B-3F3D-470A-AA4C-FD0708EE375E}" sibTransId="{AC605E26-5AD8-4778-BFDA-55132EBE8369}"/>
    <dgm:cxn modelId="{4BBA4C7E-A857-430D-949C-8770655569BE}" type="presParOf" srcId="{EC56DDEF-7640-4308-9865-2A7A26DAC958}" destId="{12196D30-96E0-4951-B0B7-15AE48229735}" srcOrd="0" destOrd="0" presId="urn:microsoft.com/office/officeart/2005/8/layout/vList2"/>
    <dgm:cxn modelId="{1D555230-060F-4718-87CB-1AC9A5E91426}" type="presParOf" srcId="{EC56DDEF-7640-4308-9865-2A7A26DAC958}" destId="{267245B8-C865-4263-AB58-67FFD0EE748A}" srcOrd="1" destOrd="0" presId="urn:microsoft.com/office/officeart/2005/8/layout/vList2"/>
    <dgm:cxn modelId="{B7F574C6-1813-4875-81A8-3330C5319E44}" type="presParOf" srcId="{EC56DDEF-7640-4308-9865-2A7A26DAC958}" destId="{04C5688C-D5DE-44E8-9AFC-E8A608479D20}" srcOrd="2" destOrd="0" presId="urn:microsoft.com/office/officeart/2005/8/layout/vList2"/>
    <dgm:cxn modelId="{896B35E2-B5B1-404F-9F76-21C06AA70ECA}" type="presParOf" srcId="{EC56DDEF-7640-4308-9865-2A7A26DAC958}" destId="{B7357907-A0BD-4F3E-BDC1-6B301256D30C}" srcOrd="3" destOrd="0" presId="urn:microsoft.com/office/officeart/2005/8/layout/vList2"/>
    <dgm:cxn modelId="{7A66D52F-A673-49A4-A07C-30C575F97957}" type="presParOf" srcId="{EC56DDEF-7640-4308-9865-2A7A26DAC958}" destId="{F4204F16-08AC-42B7-9A83-B39C8FCB4E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A3BEE-2DF3-4A94-8CDE-0BD8E60D77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60C692-BB6C-48E4-ABD0-7752CA114EC2}">
      <dgm:prSet/>
      <dgm:spPr/>
      <dgm:t>
        <a:bodyPr/>
        <a:lstStyle/>
        <a:p>
          <a:r>
            <a:rPr lang="en-US" b="0" i="0"/>
            <a:t>President</a:t>
          </a:r>
          <a:endParaRPr lang="en-US"/>
        </a:p>
      </dgm:t>
    </dgm:pt>
    <dgm:pt modelId="{673104FA-7D47-4F09-9F2B-1A476EA15428}" type="parTrans" cxnId="{DC007E28-99F0-4C3D-8653-81AED4CB4246}">
      <dgm:prSet/>
      <dgm:spPr/>
      <dgm:t>
        <a:bodyPr/>
        <a:lstStyle/>
        <a:p>
          <a:endParaRPr lang="en-US"/>
        </a:p>
      </dgm:t>
    </dgm:pt>
    <dgm:pt modelId="{6E5B82DB-9B00-41EA-8DC4-62A7CC61FA7F}" type="sibTrans" cxnId="{DC007E28-99F0-4C3D-8653-81AED4CB4246}">
      <dgm:prSet/>
      <dgm:spPr/>
      <dgm:t>
        <a:bodyPr/>
        <a:lstStyle/>
        <a:p>
          <a:endParaRPr lang="en-US"/>
        </a:p>
      </dgm:t>
    </dgm:pt>
    <dgm:pt modelId="{76C5FC66-B8B7-4D85-989D-5814E64EDB32}">
      <dgm:prSet/>
      <dgm:spPr/>
      <dgm:t>
        <a:bodyPr/>
        <a:lstStyle/>
        <a:p>
          <a:r>
            <a:rPr lang="en-US" b="0" i="0"/>
            <a:t>Treasurer</a:t>
          </a:r>
          <a:endParaRPr lang="en-US"/>
        </a:p>
      </dgm:t>
    </dgm:pt>
    <dgm:pt modelId="{8C73625B-2319-4278-933E-F203B4C040BF}" type="parTrans" cxnId="{608BD55C-79F4-4F57-B2B4-3919412330B3}">
      <dgm:prSet/>
      <dgm:spPr/>
      <dgm:t>
        <a:bodyPr/>
        <a:lstStyle/>
        <a:p>
          <a:endParaRPr lang="en-US"/>
        </a:p>
      </dgm:t>
    </dgm:pt>
    <dgm:pt modelId="{8F3427C8-3876-4CC0-989C-43C0D90EFBEB}" type="sibTrans" cxnId="{608BD55C-79F4-4F57-B2B4-3919412330B3}">
      <dgm:prSet/>
      <dgm:spPr/>
      <dgm:t>
        <a:bodyPr/>
        <a:lstStyle/>
        <a:p>
          <a:endParaRPr lang="en-US"/>
        </a:p>
      </dgm:t>
    </dgm:pt>
    <dgm:pt modelId="{E99C3884-2474-4755-B56D-BBBF2EC01122}">
      <dgm:prSet/>
      <dgm:spPr/>
      <dgm:t>
        <a:bodyPr/>
        <a:lstStyle/>
        <a:p>
          <a:r>
            <a:rPr lang="en-US" b="0" i="0"/>
            <a:t>Recording Secretary</a:t>
          </a:r>
          <a:endParaRPr lang="en-US"/>
        </a:p>
      </dgm:t>
    </dgm:pt>
    <dgm:pt modelId="{E9DEF7A7-5A7B-4FB5-8C8A-C9F79E08C62E}" type="parTrans" cxnId="{E6E61A4A-38D7-4D31-BB79-A7049143C77A}">
      <dgm:prSet/>
      <dgm:spPr/>
      <dgm:t>
        <a:bodyPr/>
        <a:lstStyle/>
        <a:p>
          <a:endParaRPr lang="en-US"/>
        </a:p>
      </dgm:t>
    </dgm:pt>
    <dgm:pt modelId="{E73CDE99-B21E-47E9-8BF7-DD53A6A4C9D8}" type="sibTrans" cxnId="{E6E61A4A-38D7-4D31-BB79-A7049143C77A}">
      <dgm:prSet/>
      <dgm:spPr/>
      <dgm:t>
        <a:bodyPr/>
        <a:lstStyle/>
        <a:p>
          <a:endParaRPr lang="en-US"/>
        </a:p>
      </dgm:t>
    </dgm:pt>
    <dgm:pt modelId="{60DFF2D1-7965-4E63-9BDA-93B13EC6120A}">
      <dgm:prSet/>
      <dgm:spPr/>
      <dgm:t>
        <a:bodyPr/>
        <a:lstStyle/>
        <a:p>
          <a:r>
            <a:rPr lang="en-US" b="0" i="0"/>
            <a:t>Upper Lake Director</a:t>
          </a:r>
          <a:endParaRPr lang="en-US"/>
        </a:p>
      </dgm:t>
    </dgm:pt>
    <dgm:pt modelId="{065B1DD1-68CF-4B80-8072-EB40CDEB8761}" type="parTrans" cxnId="{71145BE6-07D7-408B-97F1-2F1637436B89}">
      <dgm:prSet/>
      <dgm:spPr/>
      <dgm:t>
        <a:bodyPr/>
        <a:lstStyle/>
        <a:p>
          <a:endParaRPr lang="en-US"/>
        </a:p>
      </dgm:t>
    </dgm:pt>
    <dgm:pt modelId="{B589F337-B371-46F5-93A6-36EC74B5BD83}" type="sibTrans" cxnId="{71145BE6-07D7-408B-97F1-2F1637436B89}">
      <dgm:prSet/>
      <dgm:spPr/>
      <dgm:t>
        <a:bodyPr/>
        <a:lstStyle/>
        <a:p>
          <a:endParaRPr lang="en-US"/>
        </a:p>
      </dgm:t>
    </dgm:pt>
    <dgm:pt modelId="{CF3CB3EE-6B4E-4251-BE17-E4FAE9E916CE}">
      <dgm:prSet/>
      <dgm:spPr/>
      <dgm:t>
        <a:bodyPr/>
        <a:lstStyle/>
        <a:p>
          <a:r>
            <a:rPr lang="en-US" b="0" i="0"/>
            <a:t>Lower Lake Director</a:t>
          </a:r>
          <a:endParaRPr lang="en-US"/>
        </a:p>
      </dgm:t>
    </dgm:pt>
    <dgm:pt modelId="{434749C9-66DB-4A94-8370-90AAC1344F0D}" type="parTrans" cxnId="{CACEC8A7-3763-4921-8193-4C243CDE08D4}">
      <dgm:prSet/>
      <dgm:spPr/>
      <dgm:t>
        <a:bodyPr/>
        <a:lstStyle/>
        <a:p>
          <a:endParaRPr lang="en-US"/>
        </a:p>
      </dgm:t>
    </dgm:pt>
    <dgm:pt modelId="{74BF6DBB-5CB1-43B9-BAA1-9B8E066F5F19}" type="sibTrans" cxnId="{CACEC8A7-3763-4921-8193-4C243CDE08D4}">
      <dgm:prSet/>
      <dgm:spPr/>
      <dgm:t>
        <a:bodyPr/>
        <a:lstStyle/>
        <a:p>
          <a:endParaRPr lang="en-US"/>
        </a:p>
      </dgm:t>
    </dgm:pt>
    <dgm:pt modelId="{C0D17B9D-376F-45EF-8995-EF5E2D6EF101}" type="pres">
      <dgm:prSet presAssocID="{B86A3BEE-2DF3-4A94-8CDE-0BD8E60D7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6FC85-64E3-4DAE-BAB8-13597CDF7948}" type="pres">
      <dgm:prSet presAssocID="{C760C692-BB6C-48E4-ABD0-7752CA114E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79739-435F-4C1D-910A-8409601965C6}" type="pres">
      <dgm:prSet presAssocID="{6E5B82DB-9B00-41EA-8DC4-62A7CC61FA7F}" presName="spacer" presStyleCnt="0"/>
      <dgm:spPr/>
    </dgm:pt>
    <dgm:pt modelId="{3B99E06F-7805-4572-9380-BBF416FFD305}" type="pres">
      <dgm:prSet presAssocID="{76C5FC66-B8B7-4D85-989D-5814E64EDB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54DDB-F92A-4CFE-89F0-0D3B580EB97A}" type="pres">
      <dgm:prSet presAssocID="{8F3427C8-3876-4CC0-989C-43C0D90EFBEB}" presName="spacer" presStyleCnt="0"/>
      <dgm:spPr/>
    </dgm:pt>
    <dgm:pt modelId="{C0A8509D-8426-46CA-B2D8-A83AB0506271}" type="pres">
      <dgm:prSet presAssocID="{E99C3884-2474-4755-B56D-BBBF2EC0112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18C76-30D7-45D8-8990-5487C63C8383}" type="pres">
      <dgm:prSet presAssocID="{E73CDE99-B21E-47E9-8BF7-DD53A6A4C9D8}" presName="spacer" presStyleCnt="0"/>
      <dgm:spPr/>
    </dgm:pt>
    <dgm:pt modelId="{1B81A781-7F35-4EFB-906F-8B28CD0A5AF3}" type="pres">
      <dgm:prSet presAssocID="{60DFF2D1-7965-4E63-9BDA-93B13EC6120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C1FBC-0A78-46F4-9F45-B656656A6B8E}" type="pres">
      <dgm:prSet presAssocID="{B589F337-B371-46F5-93A6-36EC74B5BD83}" presName="spacer" presStyleCnt="0"/>
      <dgm:spPr/>
    </dgm:pt>
    <dgm:pt modelId="{BC30ECA7-4CD0-41EA-A8BB-BE3BE92542D3}" type="pres">
      <dgm:prSet presAssocID="{CF3CB3EE-6B4E-4251-BE17-E4FAE9E916C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709A8A-681C-451F-A0C3-D110FD0BADA5}" type="presOf" srcId="{CF3CB3EE-6B4E-4251-BE17-E4FAE9E916CE}" destId="{BC30ECA7-4CD0-41EA-A8BB-BE3BE92542D3}" srcOrd="0" destOrd="0" presId="urn:microsoft.com/office/officeart/2005/8/layout/vList2"/>
    <dgm:cxn modelId="{E6E61A4A-38D7-4D31-BB79-A7049143C77A}" srcId="{B86A3BEE-2DF3-4A94-8CDE-0BD8E60D7766}" destId="{E99C3884-2474-4755-B56D-BBBF2EC01122}" srcOrd="2" destOrd="0" parTransId="{E9DEF7A7-5A7B-4FB5-8C8A-C9F79E08C62E}" sibTransId="{E73CDE99-B21E-47E9-8BF7-DD53A6A4C9D8}"/>
    <dgm:cxn modelId="{DC007E28-99F0-4C3D-8653-81AED4CB4246}" srcId="{B86A3BEE-2DF3-4A94-8CDE-0BD8E60D7766}" destId="{C760C692-BB6C-48E4-ABD0-7752CA114EC2}" srcOrd="0" destOrd="0" parTransId="{673104FA-7D47-4F09-9F2B-1A476EA15428}" sibTransId="{6E5B82DB-9B00-41EA-8DC4-62A7CC61FA7F}"/>
    <dgm:cxn modelId="{CACEC8A7-3763-4921-8193-4C243CDE08D4}" srcId="{B86A3BEE-2DF3-4A94-8CDE-0BD8E60D7766}" destId="{CF3CB3EE-6B4E-4251-BE17-E4FAE9E916CE}" srcOrd="4" destOrd="0" parTransId="{434749C9-66DB-4A94-8370-90AAC1344F0D}" sibTransId="{74BF6DBB-5CB1-43B9-BAA1-9B8E066F5F19}"/>
    <dgm:cxn modelId="{608BD55C-79F4-4F57-B2B4-3919412330B3}" srcId="{B86A3BEE-2DF3-4A94-8CDE-0BD8E60D7766}" destId="{76C5FC66-B8B7-4D85-989D-5814E64EDB32}" srcOrd="1" destOrd="0" parTransId="{8C73625B-2319-4278-933E-F203B4C040BF}" sibTransId="{8F3427C8-3876-4CC0-989C-43C0D90EFBEB}"/>
    <dgm:cxn modelId="{C2F2A047-82F6-400D-8CCE-E4D60984B420}" type="presOf" srcId="{76C5FC66-B8B7-4D85-989D-5814E64EDB32}" destId="{3B99E06F-7805-4572-9380-BBF416FFD305}" srcOrd="0" destOrd="0" presId="urn:microsoft.com/office/officeart/2005/8/layout/vList2"/>
    <dgm:cxn modelId="{68C5FA94-9BD5-40AE-8570-1C2A3249C347}" type="presOf" srcId="{E99C3884-2474-4755-B56D-BBBF2EC01122}" destId="{C0A8509D-8426-46CA-B2D8-A83AB0506271}" srcOrd="0" destOrd="0" presId="urn:microsoft.com/office/officeart/2005/8/layout/vList2"/>
    <dgm:cxn modelId="{5DB612DA-B37D-44A4-907A-58EB87BC2385}" type="presOf" srcId="{C760C692-BB6C-48E4-ABD0-7752CA114EC2}" destId="{2F46FC85-64E3-4DAE-BAB8-13597CDF7948}" srcOrd="0" destOrd="0" presId="urn:microsoft.com/office/officeart/2005/8/layout/vList2"/>
    <dgm:cxn modelId="{426FB537-41EB-4C9D-8AD2-87B2E23DD407}" type="presOf" srcId="{B86A3BEE-2DF3-4A94-8CDE-0BD8E60D7766}" destId="{C0D17B9D-376F-45EF-8995-EF5E2D6EF101}" srcOrd="0" destOrd="0" presId="urn:microsoft.com/office/officeart/2005/8/layout/vList2"/>
    <dgm:cxn modelId="{CEB7453F-1DDD-4C58-8EA7-53060EC2BFEC}" type="presOf" srcId="{60DFF2D1-7965-4E63-9BDA-93B13EC6120A}" destId="{1B81A781-7F35-4EFB-906F-8B28CD0A5AF3}" srcOrd="0" destOrd="0" presId="urn:microsoft.com/office/officeart/2005/8/layout/vList2"/>
    <dgm:cxn modelId="{71145BE6-07D7-408B-97F1-2F1637436B89}" srcId="{B86A3BEE-2DF3-4A94-8CDE-0BD8E60D7766}" destId="{60DFF2D1-7965-4E63-9BDA-93B13EC6120A}" srcOrd="3" destOrd="0" parTransId="{065B1DD1-68CF-4B80-8072-EB40CDEB8761}" sibTransId="{B589F337-B371-46F5-93A6-36EC74B5BD83}"/>
    <dgm:cxn modelId="{96AFAF23-A24E-4E89-B012-09AD40FC49B4}" type="presParOf" srcId="{C0D17B9D-376F-45EF-8995-EF5E2D6EF101}" destId="{2F46FC85-64E3-4DAE-BAB8-13597CDF7948}" srcOrd="0" destOrd="0" presId="urn:microsoft.com/office/officeart/2005/8/layout/vList2"/>
    <dgm:cxn modelId="{A8D6E593-C765-40A0-B7BA-476F87EDC6DE}" type="presParOf" srcId="{C0D17B9D-376F-45EF-8995-EF5E2D6EF101}" destId="{AF679739-435F-4C1D-910A-8409601965C6}" srcOrd="1" destOrd="0" presId="urn:microsoft.com/office/officeart/2005/8/layout/vList2"/>
    <dgm:cxn modelId="{913F2AC6-74C4-4E0A-8D0A-37E0EA1E30DE}" type="presParOf" srcId="{C0D17B9D-376F-45EF-8995-EF5E2D6EF101}" destId="{3B99E06F-7805-4572-9380-BBF416FFD305}" srcOrd="2" destOrd="0" presId="urn:microsoft.com/office/officeart/2005/8/layout/vList2"/>
    <dgm:cxn modelId="{21A8B846-F3FE-400E-85EA-4957F4ADC648}" type="presParOf" srcId="{C0D17B9D-376F-45EF-8995-EF5E2D6EF101}" destId="{41554DDB-F92A-4CFE-89F0-0D3B580EB97A}" srcOrd="3" destOrd="0" presId="urn:microsoft.com/office/officeart/2005/8/layout/vList2"/>
    <dgm:cxn modelId="{3A69D8E8-68B1-4AEC-9197-462171DDB31E}" type="presParOf" srcId="{C0D17B9D-376F-45EF-8995-EF5E2D6EF101}" destId="{C0A8509D-8426-46CA-B2D8-A83AB0506271}" srcOrd="4" destOrd="0" presId="urn:microsoft.com/office/officeart/2005/8/layout/vList2"/>
    <dgm:cxn modelId="{925B45E8-1E70-4EE3-A0B0-1B16DAE8C770}" type="presParOf" srcId="{C0D17B9D-376F-45EF-8995-EF5E2D6EF101}" destId="{D9518C76-30D7-45D8-8990-5487C63C8383}" srcOrd="5" destOrd="0" presId="urn:microsoft.com/office/officeart/2005/8/layout/vList2"/>
    <dgm:cxn modelId="{82694CE1-C8D8-45F0-8CE3-51A15D448B35}" type="presParOf" srcId="{C0D17B9D-376F-45EF-8995-EF5E2D6EF101}" destId="{1B81A781-7F35-4EFB-906F-8B28CD0A5AF3}" srcOrd="6" destOrd="0" presId="urn:microsoft.com/office/officeart/2005/8/layout/vList2"/>
    <dgm:cxn modelId="{555C7A62-372B-4066-A5F8-06D66947E40E}" type="presParOf" srcId="{C0D17B9D-376F-45EF-8995-EF5E2D6EF101}" destId="{B86C1FBC-0A78-46F4-9F45-B656656A6B8E}" srcOrd="7" destOrd="0" presId="urn:microsoft.com/office/officeart/2005/8/layout/vList2"/>
    <dgm:cxn modelId="{852BB307-4BDF-449B-ABB8-358ABFF45BE3}" type="presParOf" srcId="{C0D17B9D-376F-45EF-8995-EF5E2D6EF101}" destId="{BC30ECA7-4CD0-41EA-A8BB-BE3BE92542D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9C971-8386-4228-83C9-80F9C8F9C8A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75D691-6DEF-4752-B928-2B2182424130}">
      <dgm:prSet/>
      <dgm:spPr/>
      <dgm:t>
        <a:bodyPr/>
        <a:lstStyle/>
        <a:p>
          <a:r>
            <a:rPr lang="en-US" dirty="0" err="1"/>
            <a:t>AquaLogic</a:t>
          </a:r>
          <a:r>
            <a:rPr lang="en-US" dirty="0"/>
            <a:t> harvested approximately 50% more EWM plants this year compared to last year, working 40% more hours.  </a:t>
          </a:r>
        </a:p>
      </dgm:t>
    </dgm:pt>
    <dgm:pt modelId="{BFBE85AC-D90B-412A-8F21-66B8F20CCDC7}" type="parTrans" cxnId="{B91EF062-3BE2-4512-9348-3E7BDF99E5F2}">
      <dgm:prSet/>
      <dgm:spPr/>
      <dgm:t>
        <a:bodyPr/>
        <a:lstStyle/>
        <a:p>
          <a:endParaRPr lang="en-US"/>
        </a:p>
      </dgm:t>
    </dgm:pt>
    <dgm:pt modelId="{6D82D9B3-722B-4AC9-85A4-DCF4EC303773}" type="sibTrans" cxnId="{B91EF062-3BE2-4512-9348-3E7BDF99E5F2}">
      <dgm:prSet/>
      <dgm:spPr/>
      <dgm:t>
        <a:bodyPr/>
        <a:lstStyle/>
        <a:p>
          <a:endParaRPr lang="en-US"/>
        </a:p>
      </dgm:t>
    </dgm:pt>
    <dgm:pt modelId="{CE0C0D60-6ED7-47C6-BAD5-96F810121C77}">
      <dgm:prSet/>
      <dgm:spPr/>
      <dgm:t>
        <a:bodyPr/>
        <a:lstStyle/>
        <a:p>
          <a:r>
            <a:rPr lang="en-US"/>
            <a:t>Fragmentation was observed early and continued throughout the season in both basins</a:t>
          </a:r>
        </a:p>
      </dgm:t>
    </dgm:pt>
    <dgm:pt modelId="{BB777B16-2A79-4B9B-80EB-EA7740AF91F5}" type="parTrans" cxnId="{FCC31C10-B55A-4C52-BA5A-923B6D09B51D}">
      <dgm:prSet/>
      <dgm:spPr/>
      <dgm:t>
        <a:bodyPr/>
        <a:lstStyle/>
        <a:p>
          <a:endParaRPr lang="en-US"/>
        </a:p>
      </dgm:t>
    </dgm:pt>
    <dgm:pt modelId="{343F7158-E58D-42C5-A738-22FA1E66D417}" type="sibTrans" cxnId="{FCC31C10-B55A-4C52-BA5A-923B6D09B51D}">
      <dgm:prSet/>
      <dgm:spPr/>
      <dgm:t>
        <a:bodyPr/>
        <a:lstStyle/>
        <a:p>
          <a:endParaRPr lang="en-US"/>
        </a:p>
      </dgm:t>
    </dgm:pt>
    <dgm:pt modelId="{6E17C470-10BF-48A6-8F38-F7780E95CF7E}">
      <dgm:prSet/>
      <dgm:spPr/>
      <dgm:t>
        <a:bodyPr/>
        <a:lstStyle/>
        <a:p>
          <a:r>
            <a:rPr lang="en-US"/>
            <a:t>Low lake levels early in the season allowed us to see mature plants that were already flowering and may have contributed to fragmentation</a:t>
          </a:r>
        </a:p>
      </dgm:t>
    </dgm:pt>
    <dgm:pt modelId="{951B2D83-47F0-4F8B-9409-80A767B321A0}" type="parTrans" cxnId="{FAE068F4-1940-4FAA-8AA8-8AB4A8D1567B}">
      <dgm:prSet/>
      <dgm:spPr/>
      <dgm:t>
        <a:bodyPr/>
        <a:lstStyle/>
        <a:p>
          <a:endParaRPr lang="en-US"/>
        </a:p>
      </dgm:t>
    </dgm:pt>
    <dgm:pt modelId="{1376D983-4B46-499B-A181-FC65DEBDB795}" type="sibTrans" cxnId="{FAE068F4-1940-4FAA-8AA8-8AB4A8D1567B}">
      <dgm:prSet/>
      <dgm:spPr/>
      <dgm:t>
        <a:bodyPr/>
        <a:lstStyle/>
        <a:p>
          <a:endParaRPr lang="en-US"/>
        </a:p>
      </dgm:t>
    </dgm:pt>
    <dgm:pt modelId="{CBFE4ECA-D451-4661-A1BF-20C5042B8680}">
      <dgm:prSet/>
      <dgm:spPr/>
      <dgm:t>
        <a:bodyPr/>
        <a:lstStyle/>
        <a:p>
          <a:r>
            <a:rPr lang="en-US"/>
            <a:t>AquaLogic will return in early October for their final 5 days of harvesting</a:t>
          </a:r>
        </a:p>
      </dgm:t>
    </dgm:pt>
    <dgm:pt modelId="{3A920759-5FEA-4820-8FEB-98E5F9E0EC8D}" type="parTrans" cxnId="{BBA61FB7-ECDD-4033-A4D8-FC52E9E0D1DA}">
      <dgm:prSet/>
      <dgm:spPr/>
      <dgm:t>
        <a:bodyPr/>
        <a:lstStyle/>
        <a:p>
          <a:endParaRPr lang="en-US"/>
        </a:p>
      </dgm:t>
    </dgm:pt>
    <dgm:pt modelId="{0D4003B6-153D-4EC5-B001-BAA5EBB766FC}" type="sibTrans" cxnId="{BBA61FB7-ECDD-4033-A4D8-FC52E9E0D1DA}">
      <dgm:prSet/>
      <dgm:spPr/>
      <dgm:t>
        <a:bodyPr/>
        <a:lstStyle/>
        <a:p>
          <a:endParaRPr lang="en-US"/>
        </a:p>
      </dgm:t>
    </dgm:pt>
    <dgm:pt modelId="{31B5FBAA-C9B2-48E5-8810-5AFE6642A309}">
      <dgm:prSet/>
      <dgm:spPr/>
      <dgm:t>
        <a:bodyPr/>
        <a:lstStyle/>
        <a:p>
          <a:r>
            <a:rPr lang="en-US" dirty="0"/>
            <a:t>Volunteers should report their harvest numbers by location as well as total volunteer hours to girlingnm@gmail.com</a:t>
          </a:r>
        </a:p>
      </dgm:t>
    </dgm:pt>
    <dgm:pt modelId="{7E0245D5-3DC4-47CD-94AE-A1183BAF3EF5}" type="parTrans" cxnId="{1697B301-4541-4ABA-B171-3AADEE8A4B17}">
      <dgm:prSet/>
      <dgm:spPr/>
      <dgm:t>
        <a:bodyPr/>
        <a:lstStyle/>
        <a:p>
          <a:endParaRPr lang="en-US"/>
        </a:p>
      </dgm:t>
    </dgm:pt>
    <dgm:pt modelId="{80A11BD9-AB2C-4A58-BA7C-16C7E0451FAB}" type="sibTrans" cxnId="{1697B301-4541-4ABA-B171-3AADEE8A4B17}">
      <dgm:prSet/>
      <dgm:spPr/>
      <dgm:t>
        <a:bodyPr/>
        <a:lstStyle/>
        <a:p>
          <a:endParaRPr lang="en-US"/>
        </a:p>
      </dgm:t>
    </dgm:pt>
    <dgm:pt modelId="{DB1B4605-A249-41B6-95EB-1467F6879DBD}" type="pres">
      <dgm:prSet presAssocID="{3839C971-8386-4228-83C9-80F9C8F9C8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D65E48-B26D-4A19-9823-DF36440B9E1C}" type="pres">
      <dgm:prSet presAssocID="{7475D691-6DEF-4752-B928-2B2182424130}" presName="thickLine" presStyleLbl="alignNode1" presStyleIdx="0" presStyleCnt="5"/>
      <dgm:spPr/>
    </dgm:pt>
    <dgm:pt modelId="{6774A3DA-BEFF-45B3-B8E3-6713F3B1CB1D}" type="pres">
      <dgm:prSet presAssocID="{7475D691-6DEF-4752-B928-2B2182424130}" presName="horz1" presStyleCnt="0"/>
      <dgm:spPr/>
    </dgm:pt>
    <dgm:pt modelId="{7E7FBF34-8E9D-4B8F-8FED-B7CE751E4A90}" type="pres">
      <dgm:prSet presAssocID="{7475D691-6DEF-4752-B928-2B2182424130}" presName="tx1" presStyleLbl="revTx" presStyleIdx="0" presStyleCnt="5"/>
      <dgm:spPr/>
      <dgm:t>
        <a:bodyPr/>
        <a:lstStyle/>
        <a:p>
          <a:endParaRPr lang="en-US"/>
        </a:p>
      </dgm:t>
    </dgm:pt>
    <dgm:pt modelId="{999EFAF1-3060-4A78-9AAC-1C28C974553C}" type="pres">
      <dgm:prSet presAssocID="{7475D691-6DEF-4752-B928-2B2182424130}" presName="vert1" presStyleCnt="0"/>
      <dgm:spPr/>
    </dgm:pt>
    <dgm:pt modelId="{7440F4F9-CEB9-4B91-AF74-31C1CE8FDCC4}" type="pres">
      <dgm:prSet presAssocID="{CE0C0D60-6ED7-47C6-BAD5-96F810121C77}" presName="thickLine" presStyleLbl="alignNode1" presStyleIdx="1" presStyleCnt="5"/>
      <dgm:spPr/>
    </dgm:pt>
    <dgm:pt modelId="{F06C4365-3826-41C9-8727-79137BCB3994}" type="pres">
      <dgm:prSet presAssocID="{CE0C0D60-6ED7-47C6-BAD5-96F810121C77}" presName="horz1" presStyleCnt="0"/>
      <dgm:spPr/>
    </dgm:pt>
    <dgm:pt modelId="{A177312B-3A4F-4EF2-8D4C-522A3F6808AB}" type="pres">
      <dgm:prSet presAssocID="{CE0C0D60-6ED7-47C6-BAD5-96F810121C77}" presName="tx1" presStyleLbl="revTx" presStyleIdx="1" presStyleCnt="5"/>
      <dgm:spPr/>
      <dgm:t>
        <a:bodyPr/>
        <a:lstStyle/>
        <a:p>
          <a:endParaRPr lang="en-US"/>
        </a:p>
      </dgm:t>
    </dgm:pt>
    <dgm:pt modelId="{18DB27EE-5529-47FA-A57F-DA1A55FB4770}" type="pres">
      <dgm:prSet presAssocID="{CE0C0D60-6ED7-47C6-BAD5-96F810121C77}" presName="vert1" presStyleCnt="0"/>
      <dgm:spPr/>
    </dgm:pt>
    <dgm:pt modelId="{CFFC6DC1-E33B-4D01-A9AD-825A8F1C3D13}" type="pres">
      <dgm:prSet presAssocID="{6E17C470-10BF-48A6-8F38-F7780E95CF7E}" presName="thickLine" presStyleLbl="alignNode1" presStyleIdx="2" presStyleCnt="5"/>
      <dgm:spPr/>
    </dgm:pt>
    <dgm:pt modelId="{09005E50-C120-4633-B1DC-F29CB2BA28D1}" type="pres">
      <dgm:prSet presAssocID="{6E17C470-10BF-48A6-8F38-F7780E95CF7E}" presName="horz1" presStyleCnt="0"/>
      <dgm:spPr/>
    </dgm:pt>
    <dgm:pt modelId="{2884AE69-3A56-42A3-A5ED-D224572B9143}" type="pres">
      <dgm:prSet presAssocID="{6E17C470-10BF-48A6-8F38-F7780E95CF7E}" presName="tx1" presStyleLbl="revTx" presStyleIdx="2" presStyleCnt="5"/>
      <dgm:spPr/>
      <dgm:t>
        <a:bodyPr/>
        <a:lstStyle/>
        <a:p>
          <a:endParaRPr lang="en-US"/>
        </a:p>
      </dgm:t>
    </dgm:pt>
    <dgm:pt modelId="{AB152094-98CD-4C5A-92AA-FBF7C042F589}" type="pres">
      <dgm:prSet presAssocID="{6E17C470-10BF-48A6-8F38-F7780E95CF7E}" presName="vert1" presStyleCnt="0"/>
      <dgm:spPr/>
    </dgm:pt>
    <dgm:pt modelId="{98726266-0487-42F5-99E4-7397E7E51922}" type="pres">
      <dgm:prSet presAssocID="{CBFE4ECA-D451-4661-A1BF-20C5042B8680}" presName="thickLine" presStyleLbl="alignNode1" presStyleIdx="3" presStyleCnt="5"/>
      <dgm:spPr/>
    </dgm:pt>
    <dgm:pt modelId="{AC56C085-F468-44FF-9573-6A69722484EE}" type="pres">
      <dgm:prSet presAssocID="{CBFE4ECA-D451-4661-A1BF-20C5042B8680}" presName="horz1" presStyleCnt="0"/>
      <dgm:spPr/>
    </dgm:pt>
    <dgm:pt modelId="{05843EA5-80AD-4AF8-8534-2EE4299516C6}" type="pres">
      <dgm:prSet presAssocID="{CBFE4ECA-D451-4661-A1BF-20C5042B8680}" presName="tx1" presStyleLbl="revTx" presStyleIdx="3" presStyleCnt="5"/>
      <dgm:spPr/>
      <dgm:t>
        <a:bodyPr/>
        <a:lstStyle/>
        <a:p>
          <a:endParaRPr lang="en-US"/>
        </a:p>
      </dgm:t>
    </dgm:pt>
    <dgm:pt modelId="{AA75F33D-C542-4D27-8E83-451B1C22F332}" type="pres">
      <dgm:prSet presAssocID="{CBFE4ECA-D451-4661-A1BF-20C5042B8680}" presName="vert1" presStyleCnt="0"/>
      <dgm:spPr/>
    </dgm:pt>
    <dgm:pt modelId="{CD2EC7E1-29CA-4D9E-B718-4D456D7D93AF}" type="pres">
      <dgm:prSet presAssocID="{31B5FBAA-C9B2-48E5-8810-5AFE6642A309}" presName="thickLine" presStyleLbl="alignNode1" presStyleIdx="4" presStyleCnt="5"/>
      <dgm:spPr/>
    </dgm:pt>
    <dgm:pt modelId="{C16E6269-21D3-4601-977D-9EAD744419FB}" type="pres">
      <dgm:prSet presAssocID="{31B5FBAA-C9B2-48E5-8810-5AFE6642A309}" presName="horz1" presStyleCnt="0"/>
      <dgm:spPr/>
    </dgm:pt>
    <dgm:pt modelId="{2CC03182-E199-4EA6-9987-20F248C551E2}" type="pres">
      <dgm:prSet presAssocID="{31B5FBAA-C9B2-48E5-8810-5AFE6642A309}" presName="tx1" presStyleLbl="revTx" presStyleIdx="4" presStyleCnt="5"/>
      <dgm:spPr/>
      <dgm:t>
        <a:bodyPr/>
        <a:lstStyle/>
        <a:p>
          <a:endParaRPr lang="en-US"/>
        </a:p>
      </dgm:t>
    </dgm:pt>
    <dgm:pt modelId="{A54215C0-5A58-439B-BBD9-9027670299CE}" type="pres">
      <dgm:prSet presAssocID="{31B5FBAA-C9B2-48E5-8810-5AFE6642A309}" presName="vert1" presStyleCnt="0"/>
      <dgm:spPr/>
    </dgm:pt>
  </dgm:ptLst>
  <dgm:cxnLst>
    <dgm:cxn modelId="{A9379389-5CBF-440C-A835-FA8FCD1C3A49}" type="presOf" srcId="{3839C971-8386-4228-83C9-80F9C8F9C8A3}" destId="{DB1B4605-A249-41B6-95EB-1467F6879DBD}" srcOrd="0" destOrd="0" presId="urn:microsoft.com/office/officeart/2008/layout/LinedList"/>
    <dgm:cxn modelId="{FAE068F4-1940-4FAA-8AA8-8AB4A8D1567B}" srcId="{3839C971-8386-4228-83C9-80F9C8F9C8A3}" destId="{6E17C470-10BF-48A6-8F38-F7780E95CF7E}" srcOrd="2" destOrd="0" parTransId="{951B2D83-47F0-4F8B-9409-80A767B321A0}" sibTransId="{1376D983-4B46-499B-A181-FC65DEBDB795}"/>
    <dgm:cxn modelId="{B806C861-49A3-40D7-A612-840C542C9D98}" type="presOf" srcId="{7475D691-6DEF-4752-B928-2B2182424130}" destId="{7E7FBF34-8E9D-4B8F-8FED-B7CE751E4A90}" srcOrd="0" destOrd="0" presId="urn:microsoft.com/office/officeart/2008/layout/LinedList"/>
    <dgm:cxn modelId="{81F1284B-3CF9-414C-A8B6-9BA9E5646751}" type="presOf" srcId="{31B5FBAA-C9B2-48E5-8810-5AFE6642A309}" destId="{2CC03182-E199-4EA6-9987-20F248C551E2}" srcOrd="0" destOrd="0" presId="urn:microsoft.com/office/officeart/2008/layout/LinedList"/>
    <dgm:cxn modelId="{FCC31C10-B55A-4C52-BA5A-923B6D09B51D}" srcId="{3839C971-8386-4228-83C9-80F9C8F9C8A3}" destId="{CE0C0D60-6ED7-47C6-BAD5-96F810121C77}" srcOrd="1" destOrd="0" parTransId="{BB777B16-2A79-4B9B-80EB-EA7740AF91F5}" sibTransId="{343F7158-E58D-42C5-A738-22FA1E66D417}"/>
    <dgm:cxn modelId="{BBA61FB7-ECDD-4033-A4D8-FC52E9E0D1DA}" srcId="{3839C971-8386-4228-83C9-80F9C8F9C8A3}" destId="{CBFE4ECA-D451-4661-A1BF-20C5042B8680}" srcOrd="3" destOrd="0" parTransId="{3A920759-5FEA-4820-8FEB-98E5F9E0EC8D}" sibTransId="{0D4003B6-153D-4EC5-B001-BAA5EBB766FC}"/>
    <dgm:cxn modelId="{B91EF062-3BE2-4512-9348-3E7BDF99E5F2}" srcId="{3839C971-8386-4228-83C9-80F9C8F9C8A3}" destId="{7475D691-6DEF-4752-B928-2B2182424130}" srcOrd="0" destOrd="0" parTransId="{BFBE85AC-D90B-412A-8F21-66B8F20CCDC7}" sibTransId="{6D82D9B3-722B-4AC9-85A4-DCF4EC303773}"/>
    <dgm:cxn modelId="{DB611DC9-537E-4207-9B5C-F8843F5564FA}" type="presOf" srcId="{CBFE4ECA-D451-4661-A1BF-20C5042B8680}" destId="{05843EA5-80AD-4AF8-8534-2EE4299516C6}" srcOrd="0" destOrd="0" presId="urn:microsoft.com/office/officeart/2008/layout/LinedList"/>
    <dgm:cxn modelId="{1697B301-4541-4ABA-B171-3AADEE8A4B17}" srcId="{3839C971-8386-4228-83C9-80F9C8F9C8A3}" destId="{31B5FBAA-C9B2-48E5-8810-5AFE6642A309}" srcOrd="4" destOrd="0" parTransId="{7E0245D5-3DC4-47CD-94AE-A1183BAF3EF5}" sibTransId="{80A11BD9-AB2C-4A58-BA7C-16C7E0451FAB}"/>
    <dgm:cxn modelId="{70BEE5EF-00FC-4779-87DF-36AD6BE04618}" type="presOf" srcId="{CE0C0D60-6ED7-47C6-BAD5-96F810121C77}" destId="{A177312B-3A4F-4EF2-8D4C-522A3F6808AB}" srcOrd="0" destOrd="0" presId="urn:microsoft.com/office/officeart/2008/layout/LinedList"/>
    <dgm:cxn modelId="{B6BFF870-FBB5-40B1-91C7-C03C27B40645}" type="presOf" srcId="{6E17C470-10BF-48A6-8F38-F7780E95CF7E}" destId="{2884AE69-3A56-42A3-A5ED-D224572B9143}" srcOrd="0" destOrd="0" presId="urn:microsoft.com/office/officeart/2008/layout/LinedList"/>
    <dgm:cxn modelId="{293FFE58-696C-41D8-B238-E9742EF898F4}" type="presParOf" srcId="{DB1B4605-A249-41B6-95EB-1467F6879DBD}" destId="{AFD65E48-B26D-4A19-9823-DF36440B9E1C}" srcOrd="0" destOrd="0" presId="urn:microsoft.com/office/officeart/2008/layout/LinedList"/>
    <dgm:cxn modelId="{1FBEE214-78CB-49F5-A491-0143C8932DF1}" type="presParOf" srcId="{DB1B4605-A249-41B6-95EB-1467F6879DBD}" destId="{6774A3DA-BEFF-45B3-B8E3-6713F3B1CB1D}" srcOrd="1" destOrd="0" presId="urn:microsoft.com/office/officeart/2008/layout/LinedList"/>
    <dgm:cxn modelId="{F1615E93-A5F1-4C35-9E0C-D5D24707F851}" type="presParOf" srcId="{6774A3DA-BEFF-45B3-B8E3-6713F3B1CB1D}" destId="{7E7FBF34-8E9D-4B8F-8FED-B7CE751E4A90}" srcOrd="0" destOrd="0" presId="urn:microsoft.com/office/officeart/2008/layout/LinedList"/>
    <dgm:cxn modelId="{5AE8C6E5-C6F4-4DE6-A41F-3477939D3990}" type="presParOf" srcId="{6774A3DA-BEFF-45B3-B8E3-6713F3B1CB1D}" destId="{999EFAF1-3060-4A78-9AAC-1C28C974553C}" srcOrd="1" destOrd="0" presId="urn:microsoft.com/office/officeart/2008/layout/LinedList"/>
    <dgm:cxn modelId="{61DF6D21-C942-4A7D-ADA9-579B1671F9FE}" type="presParOf" srcId="{DB1B4605-A249-41B6-95EB-1467F6879DBD}" destId="{7440F4F9-CEB9-4B91-AF74-31C1CE8FDCC4}" srcOrd="2" destOrd="0" presId="urn:microsoft.com/office/officeart/2008/layout/LinedList"/>
    <dgm:cxn modelId="{6F31E40A-4139-4871-B171-9B9FD1BC038C}" type="presParOf" srcId="{DB1B4605-A249-41B6-95EB-1467F6879DBD}" destId="{F06C4365-3826-41C9-8727-79137BCB3994}" srcOrd="3" destOrd="0" presId="urn:microsoft.com/office/officeart/2008/layout/LinedList"/>
    <dgm:cxn modelId="{F277B03B-869E-43B4-80A3-CA1EC13E91DF}" type="presParOf" srcId="{F06C4365-3826-41C9-8727-79137BCB3994}" destId="{A177312B-3A4F-4EF2-8D4C-522A3F6808AB}" srcOrd="0" destOrd="0" presId="urn:microsoft.com/office/officeart/2008/layout/LinedList"/>
    <dgm:cxn modelId="{E8B3B5D3-B63C-4058-A0D0-AEB7BEB6ACCC}" type="presParOf" srcId="{F06C4365-3826-41C9-8727-79137BCB3994}" destId="{18DB27EE-5529-47FA-A57F-DA1A55FB4770}" srcOrd="1" destOrd="0" presId="urn:microsoft.com/office/officeart/2008/layout/LinedList"/>
    <dgm:cxn modelId="{996143F0-D85A-42D9-BF46-AD1C708AA0DE}" type="presParOf" srcId="{DB1B4605-A249-41B6-95EB-1467F6879DBD}" destId="{CFFC6DC1-E33B-4D01-A9AD-825A8F1C3D13}" srcOrd="4" destOrd="0" presId="urn:microsoft.com/office/officeart/2008/layout/LinedList"/>
    <dgm:cxn modelId="{191F084E-8DA6-44B8-A80B-4D2128091FEB}" type="presParOf" srcId="{DB1B4605-A249-41B6-95EB-1467F6879DBD}" destId="{09005E50-C120-4633-B1DC-F29CB2BA28D1}" srcOrd="5" destOrd="0" presId="urn:microsoft.com/office/officeart/2008/layout/LinedList"/>
    <dgm:cxn modelId="{909BF206-1A04-4BF3-9CEC-BC52CCB8D9B6}" type="presParOf" srcId="{09005E50-C120-4633-B1DC-F29CB2BA28D1}" destId="{2884AE69-3A56-42A3-A5ED-D224572B9143}" srcOrd="0" destOrd="0" presId="urn:microsoft.com/office/officeart/2008/layout/LinedList"/>
    <dgm:cxn modelId="{4D5BEDEB-81AC-4B56-BE7E-DB7B79311B69}" type="presParOf" srcId="{09005E50-C120-4633-B1DC-F29CB2BA28D1}" destId="{AB152094-98CD-4C5A-92AA-FBF7C042F589}" srcOrd="1" destOrd="0" presId="urn:microsoft.com/office/officeart/2008/layout/LinedList"/>
    <dgm:cxn modelId="{E2360A7B-006C-41D8-BC20-2938E7A219F0}" type="presParOf" srcId="{DB1B4605-A249-41B6-95EB-1467F6879DBD}" destId="{98726266-0487-42F5-99E4-7397E7E51922}" srcOrd="6" destOrd="0" presId="urn:microsoft.com/office/officeart/2008/layout/LinedList"/>
    <dgm:cxn modelId="{3F6F7C83-3FAC-43FE-97FE-422D07DA3320}" type="presParOf" srcId="{DB1B4605-A249-41B6-95EB-1467F6879DBD}" destId="{AC56C085-F468-44FF-9573-6A69722484EE}" srcOrd="7" destOrd="0" presId="urn:microsoft.com/office/officeart/2008/layout/LinedList"/>
    <dgm:cxn modelId="{0AB66072-4935-4332-805E-3C176A24917C}" type="presParOf" srcId="{AC56C085-F468-44FF-9573-6A69722484EE}" destId="{05843EA5-80AD-4AF8-8534-2EE4299516C6}" srcOrd="0" destOrd="0" presId="urn:microsoft.com/office/officeart/2008/layout/LinedList"/>
    <dgm:cxn modelId="{4D40D75A-FEBC-4234-AC0E-A4C65247A303}" type="presParOf" srcId="{AC56C085-F468-44FF-9573-6A69722484EE}" destId="{AA75F33D-C542-4D27-8E83-451B1C22F332}" srcOrd="1" destOrd="0" presId="urn:microsoft.com/office/officeart/2008/layout/LinedList"/>
    <dgm:cxn modelId="{A0AC72D2-7F7F-41DF-8E5A-C3A913BCDA90}" type="presParOf" srcId="{DB1B4605-A249-41B6-95EB-1467F6879DBD}" destId="{CD2EC7E1-29CA-4D9E-B718-4D456D7D93AF}" srcOrd="8" destOrd="0" presId="urn:microsoft.com/office/officeart/2008/layout/LinedList"/>
    <dgm:cxn modelId="{FF516C4D-D1D6-4907-A141-C61EAA0564CE}" type="presParOf" srcId="{DB1B4605-A249-41B6-95EB-1467F6879DBD}" destId="{C16E6269-21D3-4601-977D-9EAD744419FB}" srcOrd="9" destOrd="0" presId="urn:microsoft.com/office/officeart/2008/layout/LinedList"/>
    <dgm:cxn modelId="{0F061749-6493-47D8-A837-0C5BFD106D3A}" type="presParOf" srcId="{C16E6269-21D3-4601-977D-9EAD744419FB}" destId="{2CC03182-E199-4EA6-9987-20F248C551E2}" srcOrd="0" destOrd="0" presId="urn:microsoft.com/office/officeart/2008/layout/LinedList"/>
    <dgm:cxn modelId="{6597D36D-A14F-43B5-8752-B70B2B8B9439}" type="presParOf" srcId="{C16E6269-21D3-4601-977D-9EAD744419FB}" destId="{A54215C0-5A58-439B-BBD9-9027670299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96D30-96E0-4951-B0B7-15AE48229735}">
      <dsp:nvSpPr>
        <dsp:cNvPr id="0" name=""/>
        <dsp:cNvSpPr/>
      </dsp:nvSpPr>
      <dsp:spPr>
        <a:xfrm>
          <a:off x="0" y="368473"/>
          <a:ext cx="5607050" cy="13392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0" kern="1200" dirty="0"/>
            <a:t>Vice-President                     		Bob </a:t>
          </a:r>
          <a:r>
            <a:rPr lang="en-US" sz="3000" b="0" i="0" kern="1200" dirty="0" err="1"/>
            <a:t>Hauserman</a:t>
          </a:r>
          <a:endParaRPr lang="en-US" sz="3000" kern="1200" dirty="0"/>
        </a:p>
      </dsp:txBody>
      <dsp:txXfrm>
        <a:off x="65378" y="433851"/>
        <a:ext cx="5476294" cy="1208528"/>
      </dsp:txXfrm>
    </dsp:sp>
    <dsp:sp modelId="{04C5688C-D5DE-44E8-9AFC-E8A608479D20}">
      <dsp:nvSpPr>
        <dsp:cNvPr id="0" name=""/>
        <dsp:cNvSpPr/>
      </dsp:nvSpPr>
      <dsp:spPr>
        <a:xfrm>
          <a:off x="0" y="1794157"/>
          <a:ext cx="5607050" cy="1339284"/>
        </a:xfrm>
        <a:prstGeom prst="roundRect">
          <a:avLst/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19519"/>
                <a:satOff val="-13438"/>
                <a:lumOff val="-343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0" kern="1200" dirty="0"/>
            <a:t>Lower Lake Director         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0" kern="1200" dirty="0"/>
            <a:t>		Scott Randall</a:t>
          </a:r>
          <a:endParaRPr lang="en-US" sz="3000" kern="1200" dirty="0"/>
        </a:p>
      </dsp:txBody>
      <dsp:txXfrm>
        <a:off x="65378" y="1859535"/>
        <a:ext cx="5476294" cy="1208528"/>
      </dsp:txXfrm>
    </dsp:sp>
    <dsp:sp modelId="{F4204F16-08AC-42B7-9A83-B39C8FCB4E32}">
      <dsp:nvSpPr>
        <dsp:cNvPr id="0" name=""/>
        <dsp:cNvSpPr/>
      </dsp:nvSpPr>
      <dsp:spPr>
        <a:xfrm>
          <a:off x="0" y="3219842"/>
          <a:ext cx="5607050" cy="1339284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39038"/>
                <a:satOff val="-26876"/>
                <a:lumOff val="-686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0" kern="1200" dirty="0"/>
            <a:t>Upper Lake Director         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0" kern="1200" dirty="0"/>
            <a:t>		Nancy Girling</a:t>
          </a:r>
          <a:endParaRPr lang="en-US" sz="3000" kern="1200" dirty="0"/>
        </a:p>
      </dsp:txBody>
      <dsp:txXfrm>
        <a:off x="65378" y="3285220"/>
        <a:ext cx="5476294" cy="1208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BAA685F-6FB9-4B06-B0DB-63A18DDE0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7C96BE-DCD5-4617-90AF-004C84FAD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BEFC21-E84E-46E0-A78C-7361667EDD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9DF93C-B1E0-4387-B25F-336C982DAE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C6A95D-7217-40D7-AE0F-0C3BF2A2C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6927BF6-C0CA-429D-B902-133872A8C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685A4F7-3F09-4670-89C2-1B1862FD437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B97EA36-2428-4870-BA9A-39ADD90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Conducted a long range planning exercise</a:t>
            </a:r>
          </a:p>
          <a:p>
            <a:pPr lvl="1"/>
            <a:r>
              <a:rPr lang="en-US" dirty="0"/>
              <a:t>Ensure we have a good picture of where key influencing factors are headed</a:t>
            </a:r>
          </a:p>
          <a:p>
            <a:pPr lvl="1"/>
            <a:r>
              <a:rPr lang="en-US" dirty="0"/>
              <a:t>Increases confidence that the PLA actions are correct and robust</a:t>
            </a:r>
          </a:p>
          <a:p>
            <a:r>
              <a:rPr lang="en-US" dirty="0"/>
              <a:t>The 2020 Actions are aligned with the PLA objectives</a:t>
            </a:r>
          </a:p>
          <a:p>
            <a:pPr lvl="1"/>
            <a:r>
              <a:rPr lang="en-US" dirty="0"/>
              <a:t>Optimize mitigation efforts used to address aquatic invasives</a:t>
            </a:r>
          </a:p>
          <a:p>
            <a:pPr lvl="1"/>
            <a:r>
              <a:rPr lang="en-US" dirty="0"/>
              <a:t>Increase awareness and engagement of our lake community and visitors</a:t>
            </a:r>
          </a:p>
          <a:p>
            <a:pPr lvl="1"/>
            <a:r>
              <a:rPr lang="en-US" dirty="0"/>
              <a:t>Identify funding opportunities to support our purpose</a:t>
            </a:r>
          </a:p>
          <a:p>
            <a:pPr lvl="1"/>
            <a:r>
              <a:rPr lang="en-US" dirty="0"/>
              <a:t>Identify funding to ensure the long term sustainability of preserving and protecting our lake</a:t>
            </a:r>
          </a:p>
          <a:p>
            <a:r>
              <a:rPr lang="en-US" dirty="0"/>
              <a:t>Realistic assessment given resource levels and potential </a:t>
            </a:r>
            <a:r>
              <a:rPr lang="en-US" dirty="0" err="1"/>
              <a:t>Covid</a:t>
            </a:r>
            <a:r>
              <a:rPr lang="en-US" dirty="0"/>
              <a:t> 19 impacts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7EA36-2428-4870-BA9A-39ADD90DC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5B97EA36-2428-4870-BA9A-39ADD90DC32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720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5B97EA36-2428-4870-BA9A-39ADD90DC32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453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7EA36-2428-4870-BA9A-39ADD90DC3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72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5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4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6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9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6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8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6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4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BC1C18-307B-4F68-A007-B5B542270E8D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138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9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adox-lake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aradox-lake.com/meeting-minut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icki@kuttleronline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3E86DA1-B67A-4710-9EC1-8E1BC7A6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4017" y="10"/>
            <a:ext cx="914398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0"/>
            <a:ext cx="9143986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Paradox Lake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Annual Business Meeting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1760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Invasives Efforts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D17F-C95C-40ED-8D04-03295D46F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03DEB5-0B19-4F8E-84E2-00F5861C9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Nancy Girling</a:t>
            </a:r>
          </a:p>
        </p:txBody>
      </p:sp>
    </p:spTree>
    <p:extLst>
      <p:ext uri="{BB962C8B-B14F-4D97-AF65-F5344CB8AC3E}">
        <p14:creationId xmlns:p14="http://schemas.microsoft.com/office/powerpoint/2010/main" val="3561572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6E4607-6224-485E-8EB2-EF7A6053C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792" y="2063180"/>
            <a:ext cx="4732249" cy="43477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Highlights</a:t>
            </a:r>
          </a:p>
          <a:p>
            <a:r>
              <a:rPr lang="en-US" sz="2000" dirty="0" err="1"/>
              <a:t>Aqualogic</a:t>
            </a:r>
            <a:r>
              <a:rPr lang="en-US" sz="2000" dirty="0"/>
              <a:t> provided a 15k$ grant to PLA</a:t>
            </a:r>
          </a:p>
          <a:p>
            <a:r>
              <a:rPr lang="en-US" sz="2000" dirty="0"/>
              <a:t>Highest number of </a:t>
            </a:r>
            <a:r>
              <a:rPr lang="en-US" sz="2000" dirty="0" err="1"/>
              <a:t>Aqualogic</a:t>
            </a:r>
            <a:r>
              <a:rPr lang="en-US" sz="2000" dirty="0"/>
              <a:t> dive days</a:t>
            </a:r>
          </a:p>
          <a:p>
            <a:r>
              <a:rPr lang="en-US" sz="2000" dirty="0"/>
              <a:t>Volunteer activity has increased</a:t>
            </a:r>
          </a:p>
          <a:p>
            <a:r>
              <a:rPr lang="en-US" sz="2000" dirty="0"/>
              <a:t>Rapid volunteer response to Smith’s Bay milfoil finding</a:t>
            </a:r>
          </a:p>
          <a:p>
            <a:r>
              <a:rPr lang="en-US" sz="2000" dirty="0"/>
              <a:t>Paradox Lake activities included in Schroon Lake grant application for first time</a:t>
            </a:r>
          </a:p>
          <a:p>
            <a:r>
              <a:rPr lang="en-US" sz="2000" dirty="0"/>
              <a:t>Overall, holding our ground against milfoil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E84A67-DE23-4C49-966E-232372C1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1053" y="2063180"/>
            <a:ext cx="4732249" cy="4347711"/>
          </a:xfrm>
          <a:solidFill>
            <a:schemeClr val="bg1"/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Challenges</a:t>
            </a:r>
          </a:p>
          <a:p>
            <a:r>
              <a:rPr lang="en-US" sz="2000" dirty="0"/>
              <a:t>Significant new milfoil findings in the lower lake</a:t>
            </a:r>
          </a:p>
          <a:p>
            <a:r>
              <a:rPr lang="en-US" sz="2000" dirty="0"/>
              <a:t>AWI Lake Steward program at Paradox Lake had attendance issues</a:t>
            </a:r>
          </a:p>
          <a:p>
            <a:r>
              <a:rPr lang="en-US" sz="2000" dirty="0"/>
              <a:t>Increasingly difficult to coordinate all contractor and volunteer efforts</a:t>
            </a:r>
          </a:p>
          <a:p>
            <a:r>
              <a:rPr lang="en-US" sz="2000" dirty="0"/>
              <a:t>Only holding our ground against milfoil</a:t>
            </a:r>
          </a:p>
          <a:p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7853E6F6-2255-492F-8846-3DD806C9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645"/>
            <a:ext cx="7729728" cy="1188720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US" dirty="0"/>
              <a:t>It’s been a very busy year!</a:t>
            </a:r>
          </a:p>
        </p:txBody>
      </p:sp>
    </p:spTree>
    <p:extLst>
      <p:ext uri="{BB962C8B-B14F-4D97-AF65-F5344CB8AC3E}">
        <p14:creationId xmlns:p14="http://schemas.microsoft.com/office/powerpoint/2010/main" val="347879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7FBE789D-66E0-4C5C-8DDC-CF4D7BF21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6C092F8-98E3-4599-A7BF-1B658CF1D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495EA-24FC-419F-A7D2-A3B4C254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1703754"/>
            <a:ext cx="3363974" cy="227385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2021data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 work in Progress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83F5691-C3B8-47FD-8734-791CDB8C9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289457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66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F5BC1-6EDB-441A-B0FA-A4EC257B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Efficiently managing Invasives is critical to 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B08328-0974-4024-ABBD-7B1A0A39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847" y="457200"/>
            <a:ext cx="6787661" cy="553329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PLA invasives activities are expanding in scope and complexity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More milfoil locations in the lake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Expanded volunteer pool and volunteer activities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Additional external relationships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Enhanced analysis, reporting, and communications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Invasives will continue to be an issue and PLA needs to be efficient and effective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PLA Board Invasives Committee being expanded from 1 to 3 members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Structure, members, activities, responsibilities to be defined by 1Q22 for 2022 season</a:t>
            </a:r>
          </a:p>
        </p:txBody>
      </p:sp>
    </p:spTree>
    <p:extLst>
      <p:ext uri="{BB962C8B-B14F-4D97-AF65-F5344CB8AC3E}">
        <p14:creationId xmlns:p14="http://schemas.microsoft.com/office/powerpoint/2010/main" val="26580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D17F-C95C-40ED-8D04-03295D46F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03DEB5-0B19-4F8E-84E2-00F5861C9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Matt </a:t>
            </a:r>
            <a:r>
              <a:rPr lang="en-US" dirty="0" err="1">
                <a:solidFill>
                  <a:schemeClr val="bg1"/>
                </a:solidFill>
              </a:rPr>
              <a:t>Massiano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4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9D1F6-051B-4B33-986B-B44F8069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2021 Financials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B907E2-99A9-4FCC-8E53-6A192ECB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57461"/>
            <a:ext cx="8779512" cy="3101353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On track for a successful year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Year-to-date Income and Expenses at $47,004 and $35,424, respectively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Bank Balance at $65,579… ~$8600 above this time last year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Year-end Income expected to exceed budget by ~ $19,000 with upcoming calendar sales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Member Contributions on plan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Raffle exceeded plan by $2100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Unplanned </a:t>
            </a:r>
            <a:r>
              <a:rPr lang="en-US" sz="2100" dirty="0" err="1">
                <a:solidFill>
                  <a:srgbClr val="404040"/>
                </a:solidFill>
              </a:rPr>
              <a:t>Aqualogic</a:t>
            </a:r>
            <a:r>
              <a:rPr lang="en-US" sz="2100" dirty="0">
                <a:solidFill>
                  <a:srgbClr val="404040"/>
                </a:solidFill>
              </a:rPr>
              <a:t> grant of $15,000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Expenses tracking plan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Additional $21,000 in milfoil harvesting expenses largely offset by </a:t>
            </a:r>
            <a:r>
              <a:rPr lang="en-US" sz="2100" dirty="0" err="1">
                <a:solidFill>
                  <a:srgbClr val="404040"/>
                </a:solidFill>
              </a:rPr>
              <a:t>Aqualogic</a:t>
            </a:r>
            <a:r>
              <a:rPr lang="en-US" sz="2100" dirty="0">
                <a:solidFill>
                  <a:srgbClr val="404040"/>
                </a:solidFill>
              </a:rPr>
              <a:t> grant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4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AFCD705-3F82-4378-A8A9-28922021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0EAB7AE3-7862-4FBA-A813-4B6253B0F99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581150" y="2638425"/>
          <a:ext cx="4271963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D026E944-4C86-4A13-8897-EAEE5AAE7AF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38888" y="2638425"/>
          <a:ext cx="427037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140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B53BE1-D2E2-4E46-987E-211A9D5002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3D1546-C88B-4A8E-AA2B-0721AFA2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30227"/>
            <a:ext cx="3401568" cy="1495794"/>
          </a:xfrm>
          <a:solidFill>
            <a:schemeClr val="tx1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Income by Category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FB9713E-9F53-4A50-BDAA-CEB2A263B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7C4CACA-4E21-4A94-AE83-A71F0246D3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0" y="639763"/>
          <a:ext cx="6151563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36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B53BE1-D2E2-4E46-987E-211A9D5002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3D1546-C88B-4A8E-AA2B-0721AFA2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30227"/>
            <a:ext cx="3401568" cy="1495794"/>
          </a:xfrm>
          <a:solidFill>
            <a:schemeClr val="tx1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Expenses by Category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FB9713E-9F53-4A50-BDAA-CEB2A263B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7C4CACA-4E21-4A94-AE83-A71F0246D3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0" y="639763"/>
          <a:ext cx="6151563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5022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Membership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D17F-C95C-40ED-8D04-03295D46F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03DEB5-0B19-4F8E-84E2-00F5861C9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Dan </a:t>
            </a:r>
            <a:r>
              <a:rPr lang="en-US" dirty="0" err="1">
                <a:solidFill>
                  <a:schemeClr val="bg1"/>
                </a:solidFill>
              </a:rPr>
              <a:t>Gorke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65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EBC4-1237-4A56-BF05-F8182EF0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Welcome</a:t>
            </a:r>
            <a:r>
              <a:rPr lang="en-US">
                <a:solidFill>
                  <a:srgbClr val="FFFFFF"/>
                </a:solidFill>
              </a:rPr>
              <a:t> from the PLA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50ACB7-C51F-47E0-B1A7-D77B0874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4" y="1402080"/>
            <a:ext cx="6369077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President</a:t>
            </a:r>
            <a:r>
              <a:rPr lang="en-US" sz="2000" dirty="0"/>
              <a:t> – Dan </a:t>
            </a:r>
            <a:r>
              <a:rPr lang="en-US" sz="2000" dirty="0" err="1"/>
              <a:t>Gorke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Vice President </a:t>
            </a:r>
            <a:r>
              <a:rPr lang="en-US" sz="2000" dirty="0"/>
              <a:t>– Vacant</a:t>
            </a:r>
          </a:p>
          <a:p>
            <a:pPr marL="0" indent="0">
              <a:buNone/>
            </a:pPr>
            <a:r>
              <a:rPr lang="en-US" sz="2000" b="1" dirty="0"/>
              <a:t>Upper Lake Directors</a:t>
            </a:r>
          </a:p>
          <a:p>
            <a:pPr marL="0" indent="0">
              <a:buNone/>
            </a:pPr>
            <a:r>
              <a:rPr lang="en-US" sz="2000" dirty="0"/>
              <a:t>Nancy Girling, Micki </a:t>
            </a:r>
            <a:r>
              <a:rPr lang="en-US" sz="2000" dirty="0" err="1"/>
              <a:t>Kuttler</a:t>
            </a:r>
            <a:r>
              <a:rPr lang="en-US" sz="2000" dirty="0"/>
              <a:t>, Bob </a:t>
            </a:r>
            <a:r>
              <a:rPr lang="en-US" sz="2000" dirty="0" err="1"/>
              <a:t>Hauserman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Lower Lake Directors</a:t>
            </a:r>
          </a:p>
          <a:p>
            <a:pPr marL="0" indent="0">
              <a:buNone/>
            </a:pPr>
            <a:r>
              <a:rPr lang="en-US" sz="2000" dirty="0"/>
              <a:t>Pete Pelone, Doug Kaufman, Tony </a:t>
            </a:r>
            <a:r>
              <a:rPr lang="en-US" sz="2000" dirty="0" err="1"/>
              <a:t>Petrongolo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Treasurer</a:t>
            </a:r>
            <a:r>
              <a:rPr lang="en-US" sz="2000" dirty="0"/>
              <a:t> – Matt </a:t>
            </a:r>
            <a:r>
              <a:rPr lang="en-US" sz="2000" dirty="0" err="1"/>
              <a:t>Massiano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Recording Secretary </a:t>
            </a:r>
            <a:r>
              <a:rPr lang="en-US" sz="2000" dirty="0"/>
              <a:t>– Dee </a:t>
            </a:r>
            <a:r>
              <a:rPr lang="en-US" sz="2000" dirty="0" err="1"/>
              <a:t>Dee</a:t>
            </a:r>
            <a:r>
              <a:rPr lang="en-US" sz="2000" dirty="0"/>
              <a:t> </a:t>
            </a:r>
            <a:r>
              <a:rPr lang="en-US" sz="2000" dirty="0" err="1"/>
              <a:t>Foran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630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9D1F6-051B-4B33-986B-B44F8069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2021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B907E2-99A9-4FCC-8E53-6A192ECB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291" y="1521018"/>
            <a:ext cx="9236076" cy="3620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2021 YTD: 181 paid members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Year end 2020, 199 members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On target to meet or slightly exceed 2021 budget of $24,000; our largest source of income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 Your membership and donation is critical to allowing us to expand our invasives effort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65% paid via </a:t>
            </a:r>
            <a:r>
              <a:rPr lang="en-US" sz="2100" dirty="0">
                <a:solidFill>
                  <a:srgbClr val="404040"/>
                </a:solidFill>
                <a:hlinkClick r:id="rId4"/>
              </a:rPr>
              <a:t>www.paradox-lake.com</a:t>
            </a:r>
            <a:endParaRPr lang="en-US" sz="2100" dirty="0">
              <a:solidFill>
                <a:srgbClr val="404040"/>
              </a:solidFill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Thank you for your membership &amp; contribution; please recruit a neighbor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100" dirty="0">
                <a:solidFill>
                  <a:srgbClr val="404040"/>
                </a:solidFill>
              </a:rPr>
              <a:t>Ideas for increasing membership: </a:t>
            </a:r>
            <a:r>
              <a:rPr lang="en-US" sz="2100" dirty="0">
                <a:solidFill>
                  <a:srgbClr val="404040"/>
                </a:solidFill>
                <a:hlinkClick r:id="rId4"/>
              </a:rPr>
              <a:t>www.paradox-lake.com</a:t>
            </a:r>
            <a:r>
              <a:rPr lang="en-US" sz="2100" dirty="0">
                <a:solidFill>
                  <a:srgbClr val="404040"/>
                </a:solidFill>
              </a:rPr>
              <a:t> and click on Contact Us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sz="2100" dirty="0">
              <a:solidFill>
                <a:srgbClr val="404040"/>
              </a:solidFill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7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Fundraising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D17F-C95C-40ED-8D04-03295D46F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03DEB5-0B19-4F8E-84E2-00F5861C9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Dee </a:t>
            </a:r>
            <a:r>
              <a:rPr lang="en-US" dirty="0" err="1">
                <a:solidFill>
                  <a:schemeClr val="bg1"/>
                </a:solidFill>
              </a:rPr>
              <a:t>Dee</a:t>
            </a:r>
            <a:r>
              <a:rPr lang="en-US" dirty="0">
                <a:solidFill>
                  <a:schemeClr val="bg1"/>
                </a:solidFill>
              </a:rPr>
              <a:t> Foran</a:t>
            </a:r>
          </a:p>
        </p:txBody>
      </p:sp>
    </p:spTree>
    <p:extLst>
      <p:ext uri="{BB962C8B-B14F-4D97-AF65-F5344CB8AC3E}">
        <p14:creationId xmlns:p14="http://schemas.microsoft.com/office/powerpoint/2010/main" val="408868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9D1F6-051B-4B33-986B-B44F8069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2021 Raffle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B907E2-99A9-4FCC-8E53-6A192ECB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628" y="246185"/>
            <a:ext cx="6390099" cy="6365630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7000" b="1" dirty="0"/>
              <a:t>Raised $6,255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0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59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Thank you to our Donors &amp; Sponsors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dirty="0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Schroon Lake Marina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Melissa &amp; Jami Lambert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LuAnn </a:t>
            </a:r>
            <a:r>
              <a:rPr lang="en-US" sz="3500" dirty="0" err="1"/>
              <a:t>Richardso</a:t>
            </a:r>
            <a:r>
              <a:rPr lang="en-US" sz="3500" dirty="0"/>
              <a:t>, Jean Maxwell, Nancy Girling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Linda Marshall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Andrew </a:t>
            </a:r>
            <a:r>
              <a:rPr lang="en-US" sz="3500" dirty="0" err="1"/>
              <a:t>Nicodema</a:t>
            </a:r>
            <a:endParaRPr lang="en-US" sz="3500" dirty="0"/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Stewarts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Tops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Paradox Brewery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Pilon Family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David </a:t>
            </a:r>
            <a:r>
              <a:rPr lang="en-US" sz="3500" dirty="0" err="1"/>
              <a:t>Kuttler</a:t>
            </a:r>
            <a:endParaRPr lang="en-US" sz="3500" dirty="0"/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Vanity Hair Salon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 err="1"/>
              <a:t>Pelone</a:t>
            </a:r>
            <a:r>
              <a:rPr lang="en-US" sz="3500" dirty="0"/>
              <a:t> &amp; Beck Families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Linda McClary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Paul &amp; Diane Clarke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Sticks &amp; Stones</a:t>
            </a:r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3500" dirty="0"/>
              <a:t>Duke Connor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83875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9D1F6-051B-4B33-986B-B44F8069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/>
              <a:t>Upcoming fundraisers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B907E2-99A9-4FCC-8E53-6A192ECB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888" y="1965434"/>
            <a:ext cx="6353685" cy="32050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ctr">
              <a:buNone/>
            </a:pPr>
            <a:r>
              <a:rPr lang="en-US" sz="33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2022 Paradox Lake Photo Calendar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404040"/>
              </a:solidFill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submit pictures via a Facebook Post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submit through the PLA Website.</a:t>
            </a:r>
          </a:p>
          <a:p>
            <a:pPr marL="0" indent="0" algn="ctr">
              <a:buNone/>
            </a:pPr>
            <a:endParaRPr lang="en-US" sz="2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each picture, please note the month it was taken,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 credit for the photo and a brief description)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 descr="A picture containing bird, outdoor, water, aquatic bird&#10;&#10;Description automatically generated">
            <a:extLst>
              <a:ext uri="{FF2B5EF4-FFF2-40B4-BE49-F238E27FC236}">
                <a16:creationId xmlns:a16="http://schemas.microsoft.com/office/drawing/2014/main" xmlns="" id="{93E9A065-C576-45F6-AD7C-A17F18F78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47" y="2932419"/>
            <a:ext cx="2750605" cy="18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92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100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D17F-C95C-40ED-8D04-03295D46F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03DEB5-0B19-4F8E-84E2-00F5861C9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Micki </a:t>
            </a:r>
            <a:r>
              <a:rPr lang="en-US" dirty="0" err="1">
                <a:solidFill>
                  <a:schemeClr val="bg1"/>
                </a:solidFill>
              </a:rPr>
              <a:t>Kuttler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3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137AC38-9CA9-4CCE-9FCE-5D21C7170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228A2-D215-4ED7-96F3-5AF5CAD2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57" y="362390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b="1" dirty="0">
                <a:solidFill>
                  <a:srgbClr val="262626"/>
                </a:solidFill>
              </a:rPr>
              <a:t>Communications to Members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A3F2058F-D430-4F2D-9968-32EFF3E38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0F74A6E-B865-4216-8DCC-44D0B5C33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1520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3524F2AF-3471-4051-BBF2-2AB740973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3757" y="2150781"/>
            <a:ext cx="4475892" cy="420577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Mailing list has grown from 155 to 300 since September 2019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Newsletters are sent generally once a month and posted on the website under https://paradox-lake.com/news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Board meets monthly; meeting minutes are posted on website once approved under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https://paradox-lake.com/meeting-minutes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F8FCC1E-C303-45D8-9C38-E373DC97B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87034"/>
              </p:ext>
            </p:extLst>
          </p:nvPr>
        </p:nvGraphicFramePr>
        <p:xfrm>
          <a:off x="988626" y="970949"/>
          <a:ext cx="4159568" cy="459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5763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600" b="1" dirty="0"/>
              <a:t>Communications Between Members and among Community</a:t>
            </a:r>
            <a:endParaRPr lang="en-US" sz="26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08763"/>
            <a:ext cx="8779512" cy="3226913"/>
          </a:xfrm>
        </p:spPr>
        <p:txBody>
          <a:bodyPr>
            <a:noAutofit/>
          </a:bodyPr>
          <a:lstStyle/>
          <a:p>
            <a:pPr lvl="1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</a:rPr>
              <a:t>Private Paradox Lake Association Facebook Group is primary means of communication between members and greater community</a:t>
            </a:r>
          </a:p>
          <a:p>
            <a:pPr lvl="1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</a:rPr>
              <a:t>Membership has grown to 230 since inception in February of 2020</a:t>
            </a:r>
          </a:p>
          <a:p>
            <a:pPr lvl="1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</a:rPr>
              <a:t>Membership directory is in planning phase now.  Hope to release first version this winter.</a:t>
            </a:r>
          </a:p>
          <a:p>
            <a:pPr lvl="1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</a:rPr>
              <a:t>If you need assistance in joining or using the Facebook group, please reach out to me at </a:t>
            </a:r>
            <a:r>
              <a:rPr lang="en-US" sz="2000" dirty="0">
                <a:solidFill>
                  <a:srgbClr val="404040"/>
                </a:solidFill>
                <a:hlinkClick r:id="rId2"/>
              </a:rPr>
              <a:t>micki@kuttleronline.com</a:t>
            </a:r>
            <a:endParaRPr 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39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Volunteer Support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D17F-C95C-40ED-8D04-03295D46F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03DEB5-0B19-4F8E-84E2-00F5861C9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Bob </a:t>
            </a:r>
            <a:r>
              <a:rPr lang="en-US" dirty="0" err="1">
                <a:solidFill>
                  <a:schemeClr val="bg1"/>
                </a:solidFill>
              </a:rPr>
              <a:t>Hauserman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37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FDF6B1-88FD-4897-B695-DB3167AF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7492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Tasks that are done by volunteers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xmlns="" id="{9D83AF9E-82DB-4DD2-B629-4D5966514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479462"/>
              </p:ext>
            </p:extLst>
          </p:nvPr>
        </p:nvGraphicFramePr>
        <p:xfrm>
          <a:off x="823451" y="1969477"/>
          <a:ext cx="10545097" cy="435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2314">
                  <a:extLst>
                    <a:ext uri="{9D8B030D-6E8A-4147-A177-3AD203B41FA5}">
                      <a16:colId xmlns:a16="http://schemas.microsoft.com/office/drawing/2014/main" xmlns="" val="3443962650"/>
                    </a:ext>
                  </a:extLst>
                </a:gridCol>
                <a:gridCol w="149480">
                  <a:extLst>
                    <a:ext uri="{9D8B030D-6E8A-4147-A177-3AD203B41FA5}">
                      <a16:colId xmlns:a16="http://schemas.microsoft.com/office/drawing/2014/main" xmlns="" val="3006680341"/>
                    </a:ext>
                  </a:extLst>
                </a:gridCol>
                <a:gridCol w="5233303">
                  <a:extLst>
                    <a:ext uri="{9D8B030D-6E8A-4147-A177-3AD203B41FA5}">
                      <a16:colId xmlns:a16="http://schemas.microsoft.com/office/drawing/2014/main" xmlns="" val="3099567633"/>
                    </a:ext>
                  </a:extLst>
                </a:gridCol>
              </a:tblGrid>
              <a:tr h="4352950">
                <a:tc>
                  <a:txBody>
                    <a:bodyPr/>
                    <a:lstStyle/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</a:rPr>
                        <a:t>Snorklers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Divers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</a:rPr>
                        <a:t>Aqualogic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 support scouts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</a:rPr>
                        <a:t>Aqualogic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 management 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Rakers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Marking invasive plants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Craft fair booth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Organizing the raffle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Calendar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Note cards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Picnic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Membership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Writing the newsletter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Announcements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Grant writing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Nominating committee</a:t>
                      </a:r>
                    </a:p>
                  </a:txBody>
                  <a:tcPr marL="62040" marR="62040" marT="31020" marB="3102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2040" marR="62040" marT="31020" marB="3102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Water testing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Making milfoil markers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Writing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Buoy placement &amp; removal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Signage at the boat launch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Lake survey point data for milfoil monitoring (lake mapping)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Conducting training on how to identify and remove invasive plants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Coordinating sweeps to remove invasive plants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Boat wash &amp; steward tent setup/takedown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Merchandise sales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Steward recruitment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2040" marR="62040" marT="31020" marB="3102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2289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14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3A694C2-50DA-401D-9E8A-3621EBF0C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D79B0E01-6331-4053-9695-68FA5C743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Thank You to Our Volunteers</a:t>
            </a:r>
          </a:p>
        </p:txBody>
      </p:sp>
      <p:pic>
        <p:nvPicPr>
          <p:cNvPr id="1026" name="Picture 2" descr="Age of Volunteerism: Prospects and Problems | by Voices of Youth Cambodia |  Medium">
            <a:extLst>
              <a:ext uri="{FF2B5EF4-FFF2-40B4-BE49-F238E27FC236}">
                <a16:creationId xmlns:a16="http://schemas.microsoft.com/office/drawing/2014/main" xmlns="" id="{402865B3-DB84-4336-AE51-CA87D7684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4822" y="640078"/>
            <a:ext cx="7722355" cy="33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D9F82-3A57-4B55-9606-5836E244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  <a:solidFill>
            <a:schemeClr val="bg1"/>
          </a:solidFill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Agenda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D6F0A31-5407-4EFA-9DFA-67E9426829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0F711FA9-637D-4663-9367-547DF7B5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605880"/>
              </p:ext>
            </p:extLst>
          </p:nvPr>
        </p:nvGraphicFramePr>
        <p:xfrm>
          <a:off x="5817878" y="731901"/>
          <a:ext cx="5210541" cy="5079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10541">
                  <a:extLst>
                    <a:ext uri="{9D8B030D-6E8A-4147-A177-3AD203B41FA5}">
                      <a16:colId xmlns:a16="http://schemas.microsoft.com/office/drawing/2014/main" xmlns="" val="256629526"/>
                    </a:ext>
                  </a:extLst>
                </a:gridCol>
              </a:tblGrid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Welcome</a:t>
                      </a:r>
                    </a:p>
                  </a:txBody>
                  <a:tcPr marL="94298" marR="94298" marT="47149" marB="47149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276769"/>
                  </a:ext>
                </a:extLst>
              </a:tr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Nominating Committee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xmlns="" val="2976367131"/>
                  </a:ext>
                </a:extLst>
              </a:tr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Communications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xmlns="" val="1177762502"/>
                  </a:ext>
                </a:extLst>
              </a:tr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Invasives Efforts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xmlns="" val="1951161595"/>
                  </a:ext>
                </a:extLst>
              </a:tr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Finance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xmlns="" val="1419646980"/>
                  </a:ext>
                </a:extLst>
              </a:tr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Membership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xmlns="" val="2074507977"/>
                  </a:ext>
                </a:extLst>
              </a:tr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Fundraising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xmlns="" val="911727111"/>
                  </a:ext>
                </a:extLst>
              </a:tr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Volunteer Support </a:t>
                      </a:r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xmlns="" val="3941410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649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7FCF5-CF5E-4F45-896F-0C8A3DD0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4B10D-81A3-4DFF-8EE3-B06BE5ABF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quality:  rated AA by DEC</a:t>
            </a:r>
          </a:p>
          <a:p>
            <a:r>
              <a:rPr lang="en-US" dirty="0"/>
              <a:t>Milfoil:  holding our own, perhaps a bit better than a year ago</a:t>
            </a:r>
          </a:p>
          <a:p>
            <a:pPr lvl="2"/>
            <a:r>
              <a:rPr lang="en-US" dirty="0"/>
              <a:t>Strong relationship with </a:t>
            </a:r>
            <a:r>
              <a:rPr lang="en-US" dirty="0" err="1"/>
              <a:t>Aqualogic</a:t>
            </a:r>
            <a:endParaRPr lang="en-US" dirty="0"/>
          </a:p>
          <a:p>
            <a:pPr lvl="1"/>
            <a:r>
              <a:rPr lang="en-US" sz="1800" dirty="0"/>
              <a:t>Strengthened our volunteer corps</a:t>
            </a:r>
          </a:p>
          <a:p>
            <a:pPr lvl="1"/>
            <a:r>
              <a:rPr lang="en-US" sz="1800" dirty="0"/>
              <a:t>Financially stable</a:t>
            </a:r>
          </a:p>
          <a:p>
            <a:pPr lvl="1"/>
            <a:r>
              <a:rPr lang="en-US" sz="1800" dirty="0"/>
              <a:t>Improved communications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4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6E7C9F-FBCA-4ABA-8C2E-1B4C8938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7" y="1749171"/>
            <a:ext cx="5925310" cy="3257311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200" b="1" dirty="0">
                <a:solidFill>
                  <a:srgbClr val="262626"/>
                </a:solidFill>
              </a:rPr>
              <a:t>Mission</a:t>
            </a:r>
            <a:r>
              <a:rPr lang="en-US" sz="1200" b="1" dirty="0">
                <a:solidFill>
                  <a:srgbClr val="262626"/>
                </a:solidFill>
              </a:rPr>
              <a:t/>
            </a:r>
            <a:br>
              <a:rPr lang="en-US" sz="1200" b="1" dirty="0">
                <a:solidFill>
                  <a:srgbClr val="262626"/>
                </a:solidFill>
              </a:rPr>
            </a:br>
            <a:r>
              <a:rPr lang="en-US" sz="1200" i="1" dirty="0">
                <a:solidFill>
                  <a:srgbClr val="262626"/>
                </a:solidFill>
              </a:rPr>
              <a:t/>
            </a:r>
            <a:br>
              <a:rPr lang="en-US" sz="1200" i="1" dirty="0">
                <a:solidFill>
                  <a:srgbClr val="262626"/>
                </a:solidFill>
              </a:rPr>
            </a:br>
            <a:r>
              <a:rPr lang="en-US" sz="2200" cap="small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collective purpose is to preserve and protect Paradox Lake and its surroundings, to enhance the water quality, fishery, boating safety, and aesthetic values of Paradox Lake, as a public recreational facility for today and for future generations.</a:t>
            </a:r>
            <a:endParaRPr lang="en-US" sz="1600" cap="small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xmlns="" id="{286492A9-8707-49AA-9FA5-DEB0A48DE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xmlns="" id="{A0BD0216-F1DC-4FEE-8B22-DFDD276A6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Canoe">
            <a:extLst>
              <a:ext uri="{FF2B5EF4-FFF2-40B4-BE49-F238E27FC236}">
                <a16:creationId xmlns:a16="http://schemas.microsoft.com/office/drawing/2014/main" xmlns="" id="{4868772B-658C-4B2C-9CD1-878643F37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>
          <a:xfrm>
            <a:off x="8020811" y="1749171"/>
            <a:ext cx="3044952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State of the Lake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2020 – 2021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617220" lvl="3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solidFill>
                  <a:srgbClr val="404040"/>
                </a:solidFill>
              </a:rPr>
              <a:t>Optimize mitigation efforts used to address aquatic invasives</a:t>
            </a:r>
          </a:p>
          <a:p>
            <a:pPr marL="617220" lvl="3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solidFill>
                  <a:srgbClr val="404040"/>
                </a:solidFill>
              </a:rPr>
              <a:t>Increase awareness and engagement of our lake community and visitors by strengthening communications between PLA and our members</a:t>
            </a:r>
          </a:p>
          <a:p>
            <a:pPr marL="617220" lvl="3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solidFill>
                  <a:srgbClr val="404040"/>
                </a:solidFill>
              </a:rPr>
              <a:t>Identify funding opportunities to support our purpose</a:t>
            </a:r>
          </a:p>
          <a:p>
            <a:pPr marL="274320" lvl="3" indent="0">
              <a:buNone/>
            </a:pPr>
            <a:endParaRPr lang="en-US" sz="2000" dirty="0">
              <a:solidFill>
                <a:srgbClr val="40404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solidFill>
                <a:srgbClr val="404040"/>
              </a:solidFill>
            </a:endParaRPr>
          </a:p>
          <a:p>
            <a:pPr marL="274320" lvl="3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651360" lvl="5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4572" lvl="1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4572" lvl="1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lvl="1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dirty="0">
              <a:solidFill>
                <a:srgbClr val="404040"/>
              </a:solidFill>
            </a:endParaRP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5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Nominating Committee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D17F-C95C-40ED-8D04-03295D46F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03DEB5-0B19-4F8E-84E2-00F5861C9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Pete Pelone</a:t>
            </a:r>
          </a:p>
        </p:txBody>
      </p:sp>
    </p:spTree>
    <p:extLst>
      <p:ext uri="{BB962C8B-B14F-4D97-AF65-F5344CB8AC3E}">
        <p14:creationId xmlns:p14="http://schemas.microsoft.com/office/powerpoint/2010/main" val="159962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530FE0-C542-45A1-BCD8-935787009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B249-772C-419C-9FE6-DBABE251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Board of directors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AC06322-ACED-412D-BE6D-5396FB88F4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32388" y="1016924"/>
            <a:ext cx="6500588" cy="43980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Officers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                                     </a:t>
            </a:r>
            <a:r>
              <a:rPr kumimoji="0" lang="en-US" altLang="en-US" sz="1600" b="1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    </a:t>
            </a:r>
            <a:r>
              <a:rPr lang="en-US" altLang="en-US" sz="1600" b="1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1600" b="1" u="sng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Di</a:t>
            </a: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rectors</a:t>
            </a:r>
            <a:endParaRPr kumimoji="0" lang="en-US" altLang="en-US" sz="1600" b="1" i="0" u="sng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                 President                                                  Upper Lake (3)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                 Vice-President                                           Lower Lake (3)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                 Treasurer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                 Recording Secretary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          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Officers - 3 Year Term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Tx/>
              <a:buNone/>
            </a:pPr>
            <a:r>
              <a:rPr lang="en-US" altLang="en-U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Terms staggered across positions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             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Directors - 3 Year Term</a:t>
            </a:r>
            <a:endParaRPr lang="en-US" altLang="en-US" sz="1600" dirty="0">
              <a:solidFill>
                <a:srgbClr val="40404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		</a:t>
            </a:r>
            <a:r>
              <a:rPr lang="en-US" altLang="en-U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cs typeface="Arial" panose="020B0604020202020204" pitchFamily="34" charset="0"/>
              </a:rPr>
              <a:t> Upper Lake, 1 Lower Lake elected each year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</a:rPr>
              <a:t/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+mn-lt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35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7FBE789D-66E0-4C5C-8DDC-CF4D7BF21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6C092F8-98E3-4599-A7BF-1B658CF1D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9D1F6-051B-4B33-986B-B44F8069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36" y="2446642"/>
            <a:ext cx="2943795" cy="12930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2021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  <a:latin typeface="+mn-lt"/>
              </a:rPr>
              <a:t>Candidates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xmlns="" id="{0CF8A9AE-8823-41ED-8A63-C6CEC5791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59114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03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FBE789D-66E0-4C5C-8DDC-CF4D7BF21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C092F8-98E3-4599-A7BF-1B658CF1D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67954-D2B5-4614-A2D9-58261A62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2022 Elections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21267CA-C615-4447-83FD-9FCA3AE91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17537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84554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  <a:fontScheme name="Metropolitan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Metropolitan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00000"/>
              <a:lumMod val="110000"/>
            </a:schemeClr>
          </a:gs>
          <a:gs pos="50000">
            <a:schemeClr val="phClr">
              <a:tint val="75000"/>
              <a:satMod val="101000"/>
              <a:lumMod val="105000"/>
            </a:schemeClr>
          </a:gs>
          <a:gs pos="100000">
            <a:schemeClr val="phClr">
              <a:tint val="82000"/>
              <a:satMod val="104000"/>
              <a:lumMod val="105000"/>
            </a:schemeClr>
          </a:gs>
        </a:gsLst>
        <a:lin ang="2700000" scaled="0"/>
      </a:gradFill>
      <a:gradFill rotWithShape="1">
        <a:gsLst>
          <a:gs pos="0">
            <a:schemeClr val="phClr">
              <a:tint val="97000"/>
              <a:satMod val="100000"/>
              <a:lumMod val="102000"/>
            </a:schemeClr>
          </a:gs>
          <a:gs pos="50000">
            <a:schemeClr val="phClr">
              <a:shade val="100000"/>
              <a:satMod val="100000"/>
              <a:lumMod val="100000"/>
            </a:schemeClr>
          </a:gs>
          <a:gs pos="100000">
            <a:schemeClr val="phClr">
              <a:shade val="80000"/>
              <a:satMod val="100000"/>
              <a:lumMod val="99000"/>
            </a:schemeClr>
          </a:gs>
        </a:gsLst>
        <a:lin ang="27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solidFill>
        <a:schemeClr val="phClr">
          <a:shade val="95000"/>
          <a:satMod val="170000"/>
        </a:schemeClr>
      </a:soli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901</Words>
  <Application>Microsoft Office PowerPoint</Application>
  <PresentationFormat>Custom</PresentationFormat>
  <Paragraphs>221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Parcel</vt:lpstr>
      <vt:lpstr>Paradox Lake Association</vt:lpstr>
      <vt:lpstr>Welcome from the PLA Board</vt:lpstr>
      <vt:lpstr>Agenda</vt:lpstr>
      <vt:lpstr>Mission  Our collective purpose is to preserve and protect Paradox Lake and its surroundings, to enhance the water quality, fishery, boating safety, and aesthetic values of Paradox Lake, as a public recreational facility for today and for future generations.</vt:lpstr>
      <vt:lpstr>State of the Lake 2020 – 2021 Objectives</vt:lpstr>
      <vt:lpstr>Nominating Committee</vt:lpstr>
      <vt:lpstr>Board of directors</vt:lpstr>
      <vt:lpstr>2021   Candidates</vt:lpstr>
      <vt:lpstr>2022 Elections</vt:lpstr>
      <vt:lpstr>Invasives Efforts</vt:lpstr>
      <vt:lpstr>It’s been a very busy year!</vt:lpstr>
      <vt:lpstr>2021data   a work in Progress</vt:lpstr>
      <vt:lpstr>Efficiently managing Invasives is critical to our mission</vt:lpstr>
      <vt:lpstr>Finances</vt:lpstr>
      <vt:lpstr>2021 Financials</vt:lpstr>
      <vt:lpstr>Finances</vt:lpstr>
      <vt:lpstr>Income by Category</vt:lpstr>
      <vt:lpstr>Expenses by Category</vt:lpstr>
      <vt:lpstr>Membership</vt:lpstr>
      <vt:lpstr>2021 Membership</vt:lpstr>
      <vt:lpstr>Fundraising</vt:lpstr>
      <vt:lpstr>2021 Raffle</vt:lpstr>
      <vt:lpstr>Upcoming fundraisers</vt:lpstr>
      <vt:lpstr>Communications</vt:lpstr>
      <vt:lpstr>Communications to Members</vt:lpstr>
      <vt:lpstr>Communications Between Members and among Community</vt:lpstr>
      <vt:lpstr>Volunteer Support</vt:lpstr>
      <vt:lpstr>Tasks that are done by volunteers</vt:lpstr>
      <vt:lpstr>Thank You to Our Volunteers</vt:lpstr>
      <vt:lpstr>2021 Wrap-Up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Paradox Lake Association</dc:title>
  <dc:creator>Mary Randall</dc:creator>
  <cp:lastModifiedBy>mbk</cp:lastModifiedBy>
  <cp:revision>30</cp:revision>
  <cp:lastPrinted>2021-09-14T00:32:02Z</cp:lastPrinted>
  <dcterms:created xsi:type="dcterms:W3CDTF">2020-09-24T10:38:20Z</dcterms:created>
  <dcterms:modified xsi:type="dcterms:W3CDTF">2021-09-23T16:47:09Z</dcterms:modified>
</cp:coreProperties>
</file>