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17" r:id="rId2"/>
    <p:sldMasterId id="2147483741" r:id="rId3"/>
  </p:sldMasterIdLst>
  <p:notesMasterIdLst>
    <p:notesMasterId r:id="rId40"/>
  </p:notesMasterIdLst>
  <p:handoutMasterIdLst>
    <p:handoutMasterId r:id="rId41"/>
  </p:handoutMasterIdLst>
  <p:sldIdLst>
    <p:sldId id="256" r:id="rId4"/>
    <p:sldId id="284" r:id="rId5"/>
    <p:sldId id="257" r:id="rId6"/>
    <p:sldId id="292" r:id="rId7"/>
    <p:sldId id="334" r:id="rId8"/>
    <p:sldId id="369" r:id="rId9"/>
    <p:sldId id="340" r:id="rId10"/>
    <p:sldId id="346" r:id="rId11"/>
    <p:sldId id="370" r:id="rId12"/>
    <p:sldId id="368" r:id="rId13"/>
    <p:sldId id="374" r:id="rId14"/>
    <p:sldId id="294" r:id="rId15"/>
    <p:sldId id="377" r:id="rId16"/>
    <p:sldId id="310" r:id="rId17"/>
    <p:sldId id="373" r:id="rId18"/>
    <p:sldId id="307" r:id="rId19"/>
    <p:sldId id="308" r:id="rId20"/>
    <p:sldId id="309" r:id="rId21"/>
    <p:sldId id="378" r:id="rId22"/>
    <p:sldId id="379" r:id="rId23"/>
    <p:sldId id="295" r:id="rId24"/>
    <p:sldId id="376" r:id="rId25"/>
    <p:sldId id="300" r:id="rId26"/>
    <p:sldId id="381" r:id="rId27"/>
    <p:sldId id="319" r:id="rId28"/>
    <p:sldId id="320" r:id="rId29"/>
    <p:sldId id="383" r:id="rId30"/>
    <p:sldId id="321" r:id="rId31"/>
    <p:sldId id="312" r:id="rId32"/>
    <p:sldId id="380" r:id="rId33"/>
    <p:sldId id="289" r:id="rId34"/>
    <p:sldId id="382" r:id="rId35"/>
    <p:sldId id="287" r:id="rId36"/>
    <p:sldId id="352" r:id="rId37"/>
    <p:sldId id="351" r:id="rId38"/>
    <p:sldId id="367" r:id="rId3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260" autoAdjust="0"/>
  </p:normalViewPr>
  <p:slideViewPr>
    <p:cSldViewPr snapToGrid="0">
      <p:cViewPr>
        <p:scale>
          <a:sx n="80" d="100"/>
          <a:sy n="80" d="100"/>
        </p:scale>
        <p:origin x="-145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Relationship Id="rId5" Type="http://schemas.microsoft.com/office/2011/relationships/chartStyle" Target="style7.xml"/><Relationship Id="rId4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Income vs</a:t>
            </a:r>
            <a:r>
              <a:rPr lang="en-US" baseline="0" dirty="0"/>
              <a:t> Expenses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737194511247556E-2"/>
          <c:y val="0.24046267969114227"/>
          <c:w val="0.87883887415788842"/>
          <c:h val="0.637498943564924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 ($K)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 Budget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35</c:v>
                </c:pt>
                <c:pt idx="1">
                  <c:v>27</c:v>
                </c:pt>
                <c:pt idx="2">
                  <c:v>29</c:v>
                </c:pt>
                <c:pt idx="3">
                  <c:v>52</c:v>
                </c:pt>
                <c:pt idx="4">
                  <c:v>30</c:v>
                </c:pt>
                <c:pt idx="5">
                  <c:v>38</c:v>
                </c:pt>
                <c:pt idx="6">
                  <c:v>74.599999999999994</c:v>
                </c:pt>
                <c:pt idx="7">
                  <c:v>65.5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9B-4CE3-A866-82339EB04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Expenses ($K)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 Budget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</c:v>
                </c:pt>
                <c:pt idx="1">
                  <c:v>29</c:v>
                </c:pt>
                <c:pt idx="2">
                  <c:v>44</c:v>
                </c:pt>
                <c:pt idx="3">
                  <c:v>48</c:v>
                </c:pt>
                <c:pt idx="4">
                  <c:v>43</c:v>
                </c:pt>
                <c:pt idx="5">
                  <c:v>29</c:v>
                </c:pt>
                <c:pt idx="6">
                  <c:v>60.8</c:v>
                </c:pt>
                <c:pt idx="7">
                  <c:v>95.7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9B-4CE3-A866-82339EB04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289280"/>
        <c:axId val="344290816"/>
      </c:lineChart>
      <c:catAx>
        <c:axId val="34428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290816"/>
        <c:crosses val="autoZero"/>
        <c:auto val="1"/>
        <c:lblAlgn val="ctr"/>
        <c:lblOffset val="100"/>
        <c:noMultiLvlLbl val="0"/>
      </c:catAx>
      <c:valAx>
        <c:axId val="34429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28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 Balance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A4-48DC-B7D2-8AFBC4736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A4-48DC-B7D2-8AFBC47369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A4-48DC-B7D2-8AFBC47369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A4-48DC-B7D2-8AFBC47369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A4-48DC-B7D2-8AFBC47369C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A4-48DC-B7D2-8AFBC47369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67.8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A4-48DC-B7D2-8AFBC47369C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2022 
Budget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37.700000000000003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DA4-48DC-B7D2-8AFBC4736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357504"/>
        <c:axId val="344367488"/>
      </c:barChart>
      <c:catAx>
        <c:axId val="3443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67488"/>
        <c:crosses val="autoZero"/>
        <c:auto val="1"/>
        <c:lblAlgn val="ctr"/>
        <c:lblOffset val="100"/>
        <c:noMultiLvlLbl val="0"/>
      </c:catAx>
      <c:valAx>
        <c:axId val="34436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171529486302068E-2"/>
          <c:y val="0.85527895587550973"/>
          <c:w val="0.89999993565665704"/>
          <c:h val="0.11775096047741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56839606740915E-2"/>
          <c:y val="4.1483492636450438E-2"/>
          <c:w val="0.94127132691230253"/>
          <c:h val="0.77252167893017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Gifts &amp; 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</c:v>
                </c:pt>
                <c:pt idx="1">
                  <c:v>0</c:v>
                </c:pt>
                <c:pt idx="2">
                  <c:v>7.4</c:v>
                </c:pt>
                <c:pt idx="3">
                  <c:v>31.5</c:v>
                </c:pt>
                <c:pt idx="4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61-4214-A069-91816B36A1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 Reimbursement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4.5</c:v>
                </c:pt>
                <c:pt idx="1">
                  <c:v>0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61-4214-A069-91816B36A1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Fundraisers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12</c:v>
                </c:pt>
                <c:pt idx="1">
                  <c:v>11.7</c:v>
                </c:pt>
                <c:pt idx="2">
                  <c:v>7.6</c:v>
                </c:pt>
                <c:pt idx="3">
                  <c:v>10.6</c:v>
                </c:pt>
                <c:pt idx="4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61-4214-A069-91816B36A1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Membership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15</c:v>
                </c:pt>
                <c:pt idx="1">
                  <c:v>17.600000000000001</c:v>
                </c:pt>
                <c:pt idx="2">
                  <c:v>26.8</c:v>
                </c:pt>
                <c:pt idx="3">
                  <c:v>26.5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D-405D-BF70-2F37CAE144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4028288"/>
        <c:axId val="344029824"/>
      </c:barChart>
      <c:catAx>
        <c:axId val="34402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29824"/>
        <c:crosses val="autoZero"/>
        <c:auto val="1"/>
        <c:lblAlgn val="ctr"/>
        <c:lblOffset val="100"/>
        <c:noMultiLvlLbl val="0"/>
      </c:catAx>
      <c:valAx>
        <c:axId val="3440298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4402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80784100393119E-2"/>
          <c:y val="4.1483492636450438E-2"/>
          <c:w val="0.94127132691230253"/>
          <c:h val="0.77252167893017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Harvesting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21.7</c:v>
                </c:pt>
                <c:pt idx="3">
                  <c:v>43.8</c:v>
                </c:pt>
                <c:pt idx="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61-4214-A069-91816B36A1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Herbicide Prep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61-4214-A069-91816B36A1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Boat Wash/Launch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8.2999999999999989</c:v>
                </c:pt>
                <c:pt idx="3">
                  <c:v>8.9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61-4214-A069-91816B36A1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Fundraising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4</c:v>
                </c:pt>
                <c:pt idx="1">
                  <c:v>6</c:v>
                </c:pt>
                <c:pt idx="2">
                  <c:v>2.7</c:v>
                </c:pt>
                <c:pt idx="3">
                  <c:v>2.9</c:v>
                </c:pt>
                <c:pt idx="4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1-4DEA-B5F1-6353E50E32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Admin/Insurance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4.0999999999999996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A1-4DEA-B5F1-6353E50E32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4128896"/>
        <c:axId val="344163456"/>
      </c:barChart>
      <c:catAx>
        <c:axId val="34412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63456"/>
        <c:crosses val="autoZero"/>
        <c:auto val="1"/>
        <c:lblAlgn val="ctr"/>
        <c:lblOffset val="100"/>
        <c:noMultiLvlLbl val="0"/>
      </c:catAx>
      <c:valAx>
        <c:axId val="344163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4412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Income vs</a:t>
            </a:r>
            <a:r>
              <a:rPr lang="en-US" baseline="0" dirty="0"/>
              <a:t> Expenses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 ($K)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  <c:pt idx="5">
                  <c:v>2023 Budget</c:v>
                </c:pt>
                <c:pt idx="6">
                  <c:v>2024 Budget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</c:v>
                </c:pt>
                <c:pt idx="1">
                  <c:v>30</c:v>
                </c:pt>
                <c:pt idx="2">
                  <c:v>38</c:v>
                </c:pt>
                <c:pt idx="3">
                  <c:v>74.599999999999994</c:v>
                </c:pt>
                <c:pt idx="4">
                  <c:v>65.5</c:v>
                </c:pt>
                <c:pt idx="5">
                  <c:v>67.7</c:v>
                </c:pt>
                <c:pt idx="6">
                  <c:v>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9B-4CE3-A866-82339EB04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Expenses ($K)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Budget</c:v>
                </c:pt>
                <c:pt idx="5">
                  <c:v>2023 Budget</c:v>
                </c:pt>
                <c:pt idx="6">
                  <c:v>2024 Budget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48</c:v>
                </c:pt>
                <c:pt idx="1">
                  <c:v>43</c:v>
                </c:pt>
                <c:pt idx="2">
                  <c:v>29</c:v>
                </c:pt>
                <c:pt idx="3">
                  <c:v>60.8</c:v>
                </c:pt>
                <c:pt idx="4">
                  <c:v>95.7</c:v>
                </c:pt>
                <c:pt idx="5">
                  <c:v>119</c:v>
                </c:pt>
                <c:pt idx="6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9B-4CE3-A866-82339EB04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687744"/>
        <c:axId val="344689280"/>
      </c:lineChart>
      <c:catAx>
        <c:axId val="3446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689280"/>
        <c:crosses val="autoZero"/>
        <c:auto val="1"/>
        <c:lblAlgn val="ctr"/>
        <c:lblOffset val="100"/>
        <c:noMultiLvlLbl val="0"/>
      </c:catAx>
      <c:valAx>
        <c:axId val="3446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68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Bank Balance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A4-48DC-B7D2-8AFBC4736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A4-48DC-B7D2-8AFBC47369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A4-48DC-B7D2-8AFBC47369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A4-48DC-B7D2-8AFBC47369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 
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37.700000000000003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A4-48DC-B7D2-8AFBC47369C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 Outlook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-13.7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A4-48DC-B7D2-8AFBC47369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2024 Outlook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-33.700000000000003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A4-48DC-B7D2-8AFBC47369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4798720"/>
        <c:axId val="344800256"/>
      </c:barChart>
      <c:catAx>
        <c:axId val="34479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800256"/>
        <c:crosses val="autoZero"/>
        <c:auto val="1"/>
        <c:lblAlgn val="ctr"/>
        <c:lblOffset val="100"/>
        <c:noMultiLvlLbl val="0"/>
      </c:catAx>
      <c:valAx>
        <c:axId val="34480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Annual Harvest Spend</a:t>
            </a:r>
            <a:r>
              <a:rPr lang="en-US" sz="1800" baseline="0" dirty="0"/>
              <a:t> In Two Options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Sheet1!$T$95</c:f>
              <c:strCache>
                <c:ptCount val="1"/>
                <c:pt idx="0">
                  <c:v>Extend Current Approach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Sheet1!$U$94:$AC$94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Sheet1!$U$95:$AC$95</c:f>
              <c:numCache>
                <c:formatCode>"$"#,##0_);[Red]\("$"#,##0\)</c:formatCode>
                <c:ptCount val="9"/>
                <c:pt idx="0">
                  <c:v>11900</c:v>
                </c:pt>
                <c:pt idx="1">
                  <c:v>11900</c:v>
                </c:pt>
                <c:pt idx="2">
                  <c:v>13700</c:v>
                </c:pt>
                <c:pt idx="3">
                  <c:v>20450</c:v>
                </c:pt>
                <c:pt idx="4">
                  <c:v>43750</c:v>
                </c:pt>
                <c:pt idx="5">
                  <c:v>50000</c:v>
                </c:pt>
                <c:pt idx="6">
                  <c:v>50000</c:v>
                </c:pt>
                <c:pt idx="7">
                  <c:v>50000</c:v>
                </c:pt>
                <c:pt idx="8">
                  <c:v>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49-4F9E-840B-A211F745B32E}"/>
            </c:ext>
          </c:extLst>
        </c:ser>
        <c:ser>
          <c:idx val="1"/>
          <c:order val="1"/>
          <c:tx>
            <c:strRef>
              <c:f>Sheet1!$T$96</c:f>
              <c:strCache>
                <c:ptCount val="1"/>
                <c:pt idx="0">
                  <c:v>Spend Spike Approach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Sheet1!$U$94:$AC$94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Sheet1!$U$96:$AC$96</c:f>
              <c:numCache>
                <c:formatCode>"$"#,##0_);[Red]\("$"#,##0\)</c:formatCode>
                <c:ptCount val="9"/>
                <c:pt idx="0">
                  <c:v>11900</c:v>
                </c:pt>
                <c:pt idx="1">
                  <c:v>11900</c:v>
                </c:pt>
                <c:pt idx="2">
                  <c:v>13700</c:v>
                </c:pt>
                <c:pt idx="3">
                  <c:v>20450</c:v>
                </c:pt>
                <c:pt idx="4">
                  <c:v>43750</c:v>
                </c:pt>
                <c:pt idx="5">
                  <c:v>80000</c:v>
                </c:pt>
                <c:pt idx="6">
                  <c:v>95000</c:v>
                </c:pt>
                <c:pt idx="7">
                  <c:v>40000</c:v>
                </c:pt>
                <c:pt idx="8">
                  <c:v>10000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149-4F9E-840B-A211F745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926080"/>
        <c:axId val="344927616"/>
      </c:lineChart>
      <c:catAx>
        <c:axId val="3449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927616"/>
        <c:crosses val="autoZero"/>
        <c:auto val="1"/>
        <c:lblAlgn val="ctr"/>
        <c:lblOffset val="100"/>
        <c:noMultiLvlLbl val="0"/>
      </c:catAx>
      <c:valAx>
        <c:axId val="344927616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92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aradox-lake.com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aradox-lak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F3491-9971-4CB5-BC34-8DFA9744259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8256C1-FA89-449C-BF04-8402CF89F717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President </a:t>
          </a:r>
        </a:p>
        <a:p>
          <a:r>
            <a:rPr lang="en-US" dirty="0"/>
            <a:t>Dan </a:t>
          </a:r>
          <a:r>
            <a:rPr lang="en-US" dirty="0" err="1"/>
            <a:t>Gorke</a:t>
          </a:r>
          <a:r>
            <a:rPr lang="en-US" dirty="0"/>
            <a:t> </a:t>
          </a:r>
        </a:p>
      </dgm:t>
    </dgm:pt>
    <dgm:pt modelId="{DAF1D50F-8629-4875-9799-9FDCF3578924}" type="parTrans" cxnId="{EF2DAC3F-8811-4D9A-8390-3210291A9CD4}">
      <dgm:prSet/>
      <dgm:spPr/>
      <dgm:t>
        <a:bodyPr/>
        <a:lstStyle/>
        <a:p>
          <a:endParaRPr lang="en-US"/>
        </a:p>
      </dgm:t>
    </dgm:pt>
    <dgm:pt modelId="{007F3E28-D894-469F-AEEC-F5B70EFBC02E}" type="sibTrans" cxnId="{EF2DAC3F-8811-4D9A-8390-3210291A9CD4}">
      <dgm:prSet/>
      <dgm:spPr/>
      <dgm:t>
        <a:bodyPr/>
        <a:lstStyle/>
        <a:p>
          <a:endParaRPr lang="en-US"/>
        </a:p>
      </dgm:t>
    </dgm:pt>
    <dgm:pt modelId="{D9998CD7-1AF1-4134-BBDE-1E5EDA7CD46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Vice President </a:t>
          </a:r>
        </a:p>
        <a:p>
          <a:r>
            <a:rPr lang="en-US" dirty="0"/>
            <a:t>Bob </a:t>
          </a:r>
          <a:r>
            <a:rPr lang="en-US" dirty="0" err="1"/>
            <a:t>Hauserman</a:t>
          </a:r>
          <a:endParaRPr lang="en-US" dirty="0"/>
        </a:p>
      </dgm:t>
    </dgm:pt>
    <dgm:pt modelId="{434BDC1B-4D42-49B2-8F39-84A967169B12}" type="parTrans" cxnId="{C4F44972-C355-444C-9F8D-E4D267A04B5B}">
      <dgm:prSet/>
      <dgm:spPr/>
      <dgm:t>
        <a:bodyPr/>
        <a:lstStyle/>
        <a:p>
          <a:endParaRPr lang="en-US"/>
        </a:p>
      </dgm:t>
    </dgm:pt>
    <dgm:pt modelId="{B05D3356-36DF-4A66-B9EB-6AE5E4152FB3}" type="sibTrans" cxnId="{C4F44972-C355-444C-9F8D-E4D267A04B5B}">
      <dgm:prSet/>
      <dgm:spPr/>
      <dgm:t>
        <a:bodyPr/>
        <a:lstStyle/>
        <a:p>
          <a:endParaRPr lang="en-US"/>
        </a:p>
      </dgm:t>
    </dgm:pt>
    <dgm:pt modelId="{8A931DD7-974B-40E5-9364-2880683DB66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Treasurer</a:t>
          </a:r>
          <a:r>
            <a:rPr lang="en-US" dirty="0">
              <a:solidFill>
                <a:schemeClr val="tx1"/>
              </a:solidFill>
            </a:rPr>
            <a:t> </a:t>
          </a:r>
        </a:p>
        <a:p>
          <a:r>
            <a:rPr lang="en-US" dirty="0"/>
            <a:t>Matt </a:t>
          </a:r>
          <a:r>
            <a:rPr lang="en-US" dirty="0" err="1"/>
            <a:t>Massiano</a:t>
          </a:r>
          <a:endParaRPr lang="en-US" dirty="0"/>
        </a:p>
      </dgm:t>
    </dgm:pt>
    <dgm:pt modelId="{92427885-8F6A-498D-B159-3D433AE459F0}" type="parTrans" cxnId="{74976239-230F-4AA3-AB0B-476673406CF5}">
      <dgm:prSet/>
      <dgm:spPr/>
      <dgm:t>
        <a:bodyPr/>
        <a:lstStyle/>
        <a:p>
          <a:endParaRPr lang="en-US"/>
        </a:p>
      </dgm:t>
    </dgm:pt>
    <dgm:pt modelId="{507D4A18-BF83-4670-A502-7E27E849B023}" type="sibTrans" cxnId="{74976239-230F-4AA3-AB0B-476673406CF5}">
      <dgm:prSet/>
      <dgm:spPr/>
      <dgm:t>
        <a:bodyPr/>
        <a:lstStyle/>
        <a:p>
          <a:endParaRPr lang="en-US"/>
        </a:p>
      </dgm:t>
    </dgm:pt>
    <dgm:pt modelId="{3393B1DF-1FDF-4853-8B6A-7A8C43188DF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Secretary </a:t>
          </a:r>
        </a:p>
        <a:p>
          <a:r>
            <a:rPr lang="en-US" dirty="0"/>
            <a:t> Dee </a:t>
          </a:r>
          <a:r>
            <a:rPr lang="en-US" dirty="0" err="1"/>
            <a:t>Dee</a:t>
          </a:r>
          <a:r>
            <a:rPr lang="en-US" dirty="0"/>
            <a:t> Foran</a:t>
          </a:r>
        </a:p>
      </dgm:t>
    </dgm:pt>
    <dgm:pt modelId="{F87D7964-61AD-4E90-99CA-6079C53C3E5D}" type="parTrans" cxnId="{5F7BEAD0-64AA-425C-BA91-8D17BFDBC7E2}">
      <dgm:prSet/>
      <dgm:spPr/>
      <dgm:t>
        <a:bodyPr/>
        <a:lstStyle/>
        <a:p>
          <a:endParaRPr lang="en-US"/>
        </a:p>
      </dgm:t>
    </dgm:pt>
    <dgm:pt modelId="{17ED4C70-2583-477C-9F0F-52ED2BE0B14E}" type="sibTrans" cxnId="{5F7BEAD0-64AA-425C-BA91-8D17BFDBC7E2}">
      <dgm:prSet/>
      <dgm:spPr/>
      <dgm:t>
        <a:bodyPr/>
        <a:lstStyle/>
        <a:p>
          <a:endParaRPr lang="en-US"/>
        </a:p>
      </dgm:t>
    </dgm:pt>
    <dgm:pt modelId="{5F83BB0F-4579-472E-BA8A-4B275D7E9FF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Upper Lake Directors </a:t>
          </a:r>
        </a:p>
        <a:p>
          <a:r>
            <a:rPr lang="en-US" dirty="0"/>
            <a:t>Nancy Girling </a:t>
          </a:r>
        </a:p>
        <a:p>
          <a:r>
            <a:rPr lang="en-US" dirty="0"/>
            <a:t>Micki </a:t>
          </a:r>
          <a:r>
            <a:rPr lang="en-US" dirty="0" err="1"/>
            <a:t>Kuttler</a:t>
          </a:r>
          <a:endParaRPr lang="en-US" dirty="0"/>
        </a:p>
        <a:p>
          <a:r>
            <a:rPr lang="en-US" dirty="0"/>
            <a:t> Jeanette Barth</a:t>
          </a:r>
        </a:p>
      </dgm:t>
    </dgm:pt>
    <dgm:pt modelId="{772EA894-A838-4184-8786-A0A4DE173FCA}" type="parTrans" cxnId="{5970C817-CDC6-40BC-83D4-EE2E164DE5F5}">
      <dgm:prSet/>
      <dgm:spPr/>
      <dgm:t>
        <a:bodyPr/>
        <a:lstStyle/>
        <a:p>
          <a:endParaRPr lang="en-US"/>
        </a:p>
      </dgm:t>
    </dgm:pt>
    <dgm:pt modelId="{B750F1FE-E832-43A9-8FFC-49216D3FC01F}" type="sibTrans" cxnId="{5970C817-CDC6-40BC-83D4-EE2E164DE5F5}">
      <dgm:prSet/>
      <dgm:spPr/>
      <dgm:t>
        <a:bodyPr/>
        <a:lstStyle/>
        <a:p>
          <a:endParaRPr lang="en-US"/>
        </a:p>
      </dgm:t>
    </dgm:pt>
    <dgm:pt modelId="{0430A090-0901-46BE-A71B-5E2CFC4E0A13}">
      <dgm:prSet/>
      <dgm:spPr/>
      <dgm:t>
        <a:bodyPr/>
        <a:lstStyle/>
        <a:p>
          <a:pPr algn="ctr">
            <a:buNone/>
          </a:pPr>
          <a:r>
            <a:rPr lang="en-US" sz="2000" b="1" dirty="0">
              <a:solidFill>
                <a:schemeClr val="tx1"/>
              </a:solidFill>
            </a:rPr>
            <a:t>Lower Lake Directors</a:t>
          </a:r>
          <a:endParaRPr lang="en-US" sz="2000" dirty="0">
            <a:solidFill>
              <a:schemeClr val="tx1"/>
            </a:solidFill>
          </a:endParaRPr>
        </a:p>
      </dgm:t>
    </dgm:pt>
    <dgm:pt modelId="{C59F7976-7E40-43C8-BEB3-FF194989FD17}" type="parTrans" cxnId="{0D2F7A6D-2BDE-4A41-980A-895D762E97D5}">
      <dgm:prSet/>
      <dgm:spPr/>
      <dgm:t>
        <a:bodyPr/>
        <a:lstStyle/>
        <a:p>
          <a:endParaRPr lang="en-US"/>
        </a:p>
      </dgm:t>
    </dgm:pt>
    <dgm:pt modelId="{BEE8C41E-DE51-4BAB-99C8-6174FCE341EE}" type="sibTrans" cxnId="{0D2F7A6D-2BDE-4A41-980A-895D762E97D5}">
      <dgm:prSet/>
      <dgm:spPr/>
      <dgm:t>
        <a:bodyPr/>
        <a:lstStyle/>
        <a:p>
          <a:endParaRPr lang="en-US"/>
        </a:p>
      </dgm:t>
    </dgm:pt>
    <dgm:pt modelId="{18F4C73D-7745-4E76-9C74-F306690545D6}">
      <dgm:prSet custT="1"/>
      <dgm:spPr/>
      <dgm:t>
        <a:bodyPr/>
        <a:lstStyle/>
        <a:p>
          <a:pPr algn="ctr">
            <a:buFontTx/>
            <a:buNone/>
          </a:pPr>
          <a:r>
            <a:rPr lang="en-US" sz="2000" dirty="0"/>
            <a:t>Doug Kaufman </a:t>
          </a:r>
        </a:p>
      </dgm:t>
    </dgm:pt>
    <dgm:pt modelId="{17F12B62-B186-410B-A073-29A94B04436D}" type="parTrans" cxnId="{20990599-7A41-4A1A-8B19-E344BE3212E9}">
      <dgm:prSet/>
      <dgm:spPr/>
      <dgm:t>
        <a:bodyPr/>
        <a:lstStyle/>
        <a:p>
          <a:endParaRPr lang="en-US"/>
        </a:p>
      </dgm:t>
    </dgm:pt>
    <dgm:pt modelId="{0C7D201E-B2BE-481F-ACFB-2A0F9F096E22}" type="sibTrans" cxnId="{20990599-7A41-4A1A-8B19-E344BE3212E9}">
      <dgm:prSet/>
      <dgm:spPr/>
      <dgm:t>
        <a:bodyPr/>
        <a:lstStyle/>
        <a:p>
          <a:endParaRPr lang="en-US"/>
        </a:p>
      </dgm:t>
    </dgm:pt>
    <dgm:pt modelId="{872642A8-214B-4A01-B4E6-98E554D75DD8}">
      <dgm:prSet/>
      <dgm:spPr/>
      <dgm:t>
        <a:bodyPr/>
        <a:lstStyle/>
        <a:p>
          <a:pPr algn="l"/>
          <a:endParaRPr lang="en-US" sz="1600" dirty="0"/>
        </a:p>
      </dgm:t>
    </dgm:pt>
    <dgm:pt modelId="{C95555E2-C7E6-499C-B265-5B769885E215}" type="parTrans" cxnId="{D8CAAE98-D092-4154-99A4-630348A0BBB9}">
      <dgm:prSet/>
      <dgm:spPr/>
      <dgm:t>
        <a:bodyPr/>
        <a:lstStyle/>
        <a:p>
          <a:endParaRPr lang="en-US"/>
        </a:p>
      </dgm:t>
    </dgm:pt>
    <dgm:pt modelId="{02B7C1EB-540A-465B-85B0-12028DDA9B0B}" type="sibTrans" cxnId="{D8CAAE98-D092-4154-99A4-630348A0BBB9}">
      <dgm:prSet/>
      <dgm:spPr/>
      <dgm:t>
        <a:bodyPr/>
        <a:lstStyle/>
        <a:p>
          <a:endParaRPr lang="en-US"/>
        </a:p>
      </dgm:t>
    </dgm:pt>
    <dgm:pt modelId="{B4898AF1-2E5A-4894-B1BD-DFEE815FEEA1}">
      <dgm:prSet custT="1"/>
      <dgm:spPr/>
      <dgm:t>
        <a:bodyPr/>
        <a:lstStyle/>
        <a:p>
          <a:pPr algn="ctr">
            <a:buNone/>
          </a:pPr>
          <a:r>
            <a:rPr lang="en-US" sz="2000" dirty="0"/>
            <a:t>Tony </a:t>
          </a:r>
          <a:r>
            <a:rPr lang="en-US" sz="2000" dirty="0" err="1"/>
            <a:t>Petrongolo</a:t>
          </a:r>
          <a:endParaRPr lang="en-US" sz="2000" dirty="0"/>
        </a:p>
      </dgm:t>
    </dgm:pt>
    <dgm:pt modelId="{0976D705-7FF0-4706-8A3F-3FA79CBA4E8C}" type="parTrans" cxnId="{93AB8CF1-96E0-469C-9B0D-6CE687A82B13}">
      <dgm:prSet/>
      <dgm:spPr/>
      <dgm:t>
        <a:bodyPr/>
        <a:lstStyle/>
        <a:p>
          <a:endParaRPr lang="en-US"/>
        </a:p>
      </dgm:t>
    </dgm:pt>
    <dgm:pt modelId="{62581D94-DD97-42FE-9881-0EF3AF3882FE}" type="sibTrans" cxnId="{93AB8CF1-96E0-469C-9B0D-6CE687A82B13}">
      <dgm:prSet/>
      <dgm:spPr/>
      <dgm:t>
        <a:bodyPr/>
        <a:lstStyle/>
        <a:p>
          <a:endParaRPr lang="en-US"/>
        </a:p>
      </dgm:t>
    </dgm:pt>
    <dgm:pt modelId="{B587C47C-69A1-43AC-9865-B33E1CB05ADB}">
      <dgm:prSet custT="1"/>
      <dgm:spPr/>
      <dgm:t>
        <a:bodyPr/>
        <a:lstStyle/>
        <a:p>
          <a:pPr algn="ctr">
            <a:buNone/>
          </a:pPr>
          <a:r>
            <a:rPr lang="en-US" sz="2000" dirty="0"/>
            <a:t>Scott  Randall</a:t>
          </a:r>
        </a:p>
      </dgm:t>
    </dgm:pt>
    <dgm:pt modelId="{0CD88906-DDE4-4C11-AAE1-4895B9FD426E}" type="parTrans" cxnId="{33DC8884-7B87-4A7A-A558-03AE49F11B1F}">
      <dgm:prSet/>
      <dgm:spPr/>
      <dgm:t>
        <a:bodyPr/>
        <a:lstStyle/>
        <a:p>
          <a:endParaRPr lang="en-US"/>
        </a:p>
      </dgm:t>
    </dgm:pt>
    <dgm:pt modelId="{94E93ED9-1CF6-4B38-89E4-0E7F9110FE17}" type="sibTrans" cxnId="{33DC8884-7B87-4A7A-A558-03AE49F11B1F}">
      <dgm:prSet/>
      <dgm:spPr/>
      <dgm:t>
        <a:bodyPr/>
        <a:lstStyle/>
        <a:p>
          <a:endParaRPr lang="en-US"/>
        </a:p>
      </dgm:t>
    </dgm:pt>
    <dgm:pt modelId="{9DD4F728-676C-44DB-968C-9EED778A7846}" type="pres">
      <dgm:prSet presAssocID="{3EBF3491-9971-4CB5-BC34-8DFA974425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C263F-C437-4F22-BF15-ABCB9CA1CC0F}" type="pres">
      <dgm:prSet presAssocID="{C98256C1-FA89-449C-BF04-8402CF89F7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B3AD8-B3FD-4933-87E9-0F22C4BA4BA4}" type="pres">
      <dgm:prSet presAssocID="{007F3E28-D894-469F-AEEC-F5B70EFBC02E}" presName="sibTrans" presStyleCnt="0"/>
      <dgm:spPr/>
    </dgm:pt>
    <dgm:pt modelId="{193C6717-5A46-47C3-A623-B7F641BE7BE9}" type="pres">
      <dgm:prSet presAssocID="{D9998CD7-1AF1-4134-BBDE-1E5EDA7CD46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81345-BEA6-4362-BDA8-34312B179DA8}" type="pres">
      <dgm:prSet presAssocID="{B05D3356-36DF-4A66-B9EB-6AE5E4152FB3}" presName="sibTrans" presStyleCnt="0"/>
      <dgm:spPr/>
    </dgm:pt>
    <dgm:pt modelId="{6A43A18F-CEDF-4B1F-827D-8172BAB543D6}" type="pres">
      <dgm:prSet presAssocID="{8A931DD7-974B-40E5-9364-2880683DB6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A964C-15C4-483C-9BB7-FB6D1CD81218}" type="pres">
      <dgm:prSet presAssocID="{507D4A18-BF83-4670-A502-7E27E849B023}" presName="sibTrans" presStyleCnt="0"/>
      <dgm:spPr/>
    </dgm:pt>
    <dgm:pt modelId="{6D2AAAF7-E7F1-4DFB-B525-C3E03E16D52B}" type="pres">
      <dgm:prSet presAssocID="{3393B1DF-1FDF-4853-8B6A-7A8C43188D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AAD08-A58F-4C60-A2BC-CB80A5259FCC}" type="pres">
      <dgm:prSet presAssocID="{17ED4C70-2583-477C-9F0F-52ED2BE0B14E}" presName="sibTrans" presStyleCnt="0"/>
      <dgm:spPr/>
    </dgm:pt>
    <dgm:pt modelId="{128ADDB9-D95A-499A-89B4-028FBF41FE3C}" type="pres">
      <dgm:prSet presAssocID="{5F83BB0F-4579-472E-BA8A-4B275D7E9FF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CCCC4-967A-4C1B-8C5E-5D98711EE4DC}" type="pres">
      <dgm:prSet presAssocID="{B750F1FE-E832-43A9-8FFC-49216D3FC01F}" presName="sibTrans" presStyleCnt="0"/>
      <dgm:spPr/>
    </dgm:pt>
    <dgm:pt modelId="{AD7F7916-4396-4121-9D40-DDDE706D6CBF}" type="pres">
      <dgm:prSet presAssocID="{0430A090-0901-46BE-A71B-5E2CFC4E0A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AAE98-D092-4154-99A4-630348A0BBB9}" srcId="{0430A090-0901-46BE-A71B-5E2CFC4E0A13}" destId="{872642A8-214B-4A01-B4E6-98E554D75DD8}" srcOrd="3" destOrd="0" parTransId="{C95555E2-C7E6-499C-B265-5B769885E215}" sibTransId="{02B7C1EB-540A-465B-85B0-12028DDA9B0B}"/>
    <dgm:cxn modelId="{5970C817-CDC6-40BC-83D4-EE2E164DE5F5}" srcId="{3EBF3491-9971-4CB5-BC34-8DFA97442597}" destId="{5F83BB0F-4579-472E-BA8A-4B275D7E9FFC}" srcOrd="4" destOrd="0" parTransId="{772EA894-A838-4184-8786-A0A4DE173FCA}" sibTransId="{B750F1FE-E832-43A9-8FFC-49216D3FC01F}"/>
    <dgm:cxn modelId="{6A5B9A42-2017-4796-9867-4E1EF6AC4F4E}" type="presOf" srcId="{8A931DD7-974B-40E5-9364-2880683DB66F}" destId="{6A43A18F-CEDF-4B1F-827D-8172BAB543D6}" srcOrd="0" destOrd="0" presId="urn:microsoft.com/office/officeart/2005/8/layout/default"/>
    <dgm:cxn modelId="{311E1514-80F2-43EE-931A-644A6320E5A1}" type="presOf" srcId="{0430A090-0901-46BE-A71B-5E2CFC4E0A13}" destId="{AD7F7916-4396-4121-9D40-DDDE706D6CBF}" srcOrd="0" destOrd="0" presId="urn:microsoft.com/office/officeart/2005/8/layout/default"/>
    <dgm:cxn modelId="{EF2DAC3F-8811-4D9A-8390-3210291A9CD4}" srcId="{3EBF3491-9971-4CB5-BC34-8DFA97442597}" destId="{C98256C1-FA89-449C-BF04-8402CF89F717}" srcOrd="0" destOrd="0" parTransId="{DAF1D50F-8629-4875-9799-9FDCF3578924}" sibTransId="{007F3E28-D894-469F-AEEC-F5B70EFBC02E}"/>
    <dgm:cxn modelId="{74976239-230F-4AA3-AB0B-476673406CF5}" srcId="{3EBF3491-9971-4CB5-BC34-8DFA97442597}" destId="{8A931DD7-974B-40E5-9364-2880683DB66F}" srcOrd="2" destOrd="0" parTransId="{92427885-8F6A-498D-B159-3D433AE459F0}" sibTransId="{507D4A18-BF83-4670-A502-7E27E849B023}"/>
    <dgm:cxn modelId="{1C51C708-1064-42C0-80C4-DD3D6D86727A}" type="presOf" srcId="{5F83BB0F-4579-472E-BA8A-4B275D7E9FFC}" destId="{128ADDB9-D95A-499A-89B4-028FBF41FE3C}" srcOrd="0" destOrd="0" presId="urn:microsoft.com/office/officeart/2005/8/layout/default"/>
    <dgm:cxn modelId="{A2F1DE39-0E9B-4B03-AD30-AC07DA8C44E8}" type="presOf" srcId="{B587C47C-69A1-43AC-9865-B33E1CB05ADB}" destId="{AD7F7916-4396-4121-9D40-DDDE706D6CBF}" srcOrd="0" destOrd="3" presId="urn:microsoft.com/office/officeart/2005/8/layout/default"/>
    <dgm:cxn modelId="{931DAF87-A2F7-4174-BB62-991350E34151}" type="presOf" srcId="{872642A8-214B-4A01-B4E6-98E554D75DD8}" destId="{AD7F7916-4396-4121-9D40-DDDE706D6CBF}" srcOrd="0" destOrd="4" presId="urn:microsoft.com/office/officeart/2005/8/layout/default"/>
    <dgm:cxn modelId="{0AB45819-A0A4-4D48-9BBD-9E3A880793B7}" type="presOf" srcId="{C98256C1-FA89-449C-BF04-8402CF89F717}" destId="{4C7C263F-C437-4F22-BF15-ABCB9CA1CC0F}" srcOrd="0" destOrd="0" presId="urn:microsoft.com/office/officeart/2005/8/layout/default"/>
    <dgm:cxn modelId="{C4F44972-C355-444C-9F8D-E4D267A04B5B}" srcId="{3EBF3491-9971-4CB5-BC34-8DFA97442597}" destId="{D9998CD7-1AF1-4134-BBDE-1E5EDA7CD46C}" srcOrd="1" destOrd="0" parTransId="{434BDC1B-4D42-49B2-8F39-84A967169B12}" sibTransId="{B05D3356-36DF-4A66-B9EB-6AE5E4152FB3}"/>
    <dgm:cxn modelId="{D283607D-C532-4D69-AAB6-C8DCF8506DC7}" type="presOf" srcId="{3393B1DF-1FDF-4853-8B6A-7A8C43188DF5}" destId="{6D2AAAF7-E7F1-4DFB-B525-C3E03E16D52B}" srcOrd="0" destOrd="0" presId="urn:microsoft.com/office/officeart/2005/8/layout/default"/>
    <dgm:cxn modelId="{20990599-7A41-4A1A-8B19-E344BE3212E9}" srcId="{0430A090-0901-46BE-A71B-5E2CFC4E0A13}" destId="{18F4C73D-7745-4E76-9C74-F306690545D6}" srcOrd="0" destOrd="0" parTransId="{17F12B62-B186-410B-A073-29A94B04436D}" sibTransId="{0C7D201E-B2BE-481F-ACFB-2A0F9F096E22}"/>
    <dgm:cxn modelId="{654C26B2-2D83-4B65-A7C9-683B0E101195}" type="presOf" srcId="{B4898AF1-2E5A-4894-B1BD-DFEE815FEEA1}" destId="{AD7F7916-4396-4121-9D40-DDDE706D6CBF}" srcOrd="0" destOrd="2" presId="urn:microsoft.com/office/officeart/2005/8/layout/default"/>
    <dgm:cxn modelId="{93AB8CF1-96E0-469C-9B0D-6CE687A82B13}" srcId="{0430A090-0901-46BE-A71B-5E2CFC4E0A13}" destId="{B4898AF1-2E5A-4894-B1BD-DFEE815FEEA1}" srcOrd="1" destOrd="0" parTransId="{0976D705-7FF0-4706-8A3F-3FA79CBA4E8C}" sibTransId="{62581D94-DD97-42FE-9881-0EF3AF3882FE}"/>
    <dgm:cxn modelId="{33DC8884-7B87-4A7A-A558-03AE49F11B1F}" srcId="{0430A090-0901-46BE-A71B-5E2CFC4E0A13}" destId="{B587C47C-69A1-43AC-9865-B33E1CB05ADB}" srcOrd="2" destOrd="0" parTransId="{0CD88906-DDE4-4C11-AAE1-4895B9FD426E}" sibTransId="{94E93ED9-1CF6-4B38-89E4-0E7F9110FE17}"/>
    <dgm:cxn modelId="{5F7BEAD0-64AA-425C-BA91-8D17BFDBC7E2}" srcId="{3EBF3491-9971-4CB5-BC34-8DFA97442597}" destId="{3393B1DF-1FDF-4853-8B6A-7A8C43188DF5}" srcOrd="3" destOrd="0" parTransId="{F87D7964-61AD-4E90-99CA-6079C53C3E5D}" sibTransId="{17ED4C70-2583-477C-9F0F-52ED2BE0B14E}"/>
    <dgm:cxn modelId="{A8214156-3A9B-42E3-B874-5DA558373328}" type="presOf" srcId="{18F4C73D-7745-4E76-9C74-F306690545D6}" destId="{AD7F7916-4396-4121-9D40-DDDE706D6CBF}" srcOrd="0" destOrd="1" presId="urn:microsoft.com/office/officeart/2005/8/layout/default"/>
    <dgm:cxn modelId="{0D2F7A6D-2BDE-4A41-980A-895D762E97D5}" srcId="{3EBF3491-9971-4CB5-BC34-8DFA97442597}" destId="{0430A090-0901-46BE-A71B-5E2CFC4E0A13}" srcOrd="5" destOrd="0" parTransId="{C59F7976-7E40-43C8-BEB3-FF194989FD17}" sibTransId="{BEE8C41E-DE51-4BAB-99C8-6174FCE341EE}"/>
    <dgm:cxn modelId="{513F20ED-8832-4CA0-9200-C3A095C259F0}" type="presOf" srcId="{3EBF3491-9971-4CB5-BC34-8DFA97442597}" destId="{9DD4F728-676C-44DB-968C-9EED778A7846}" srcOrd="0" destOrd="0" presId="urn:microsoft.com/office/officeart/2005/8/layout/default"/>
    <dgm:cxn modelId="{989D0C31-78FD-47D6-8507-8462A7E24907}" type="presOf" srcId="{D9998CD7-1AF1-4134-BBDE-1E5EDA7CD46C}" destId="{193C6717-5A46-47C3-A623-B7F641BE7BE9}" srcOrd="0" destOrd="0" presId="urn:microsoft.com/office/officeart/2005/8/layout/default"/>
    <dgm:cxn modelId="{848CCAEB-9BF0-4DC5-A534-DACD16D465BC}" type="presParOf" srcId="{9DD4F728-676C-44DB-968C-9EED778A7846}" destId="{4C7C263F-C437-4F22-BF15-ABCB9CA1CC0F}" srcOrd="0" destOrd="0" presId="urn:microsoft.com/office/officeart/2005/8/layout/default"/>
    <dgm:cxn modelId="{309DAF1C-FEA0-4C16-B201-0EDB6A8975E8}" type="presParOf" srcId="{9DD4F728-676C-44DB-968C-9EED778A7846}" destId="{3BAB3AD8-B3FD-4933-87E9-0F22C4BA4BA4}" srcOrd="1" destOrd="0" presId="urn:microsoft.com/office/officeart/2005/8/layout/default"/>
    <dgm:cxn modelId="{ABF28935-8AFD-4253-A3DC-AE01E20B9EEA}" type="presParOf" srcId="{9DD4F728-676C-44DB-968C-9EED778A7846}" destId="{193C6717-5A46-47C3-A623-B7F641BE7BE9}" srcOrd="2" destOrd="0" presId="urn:microsoft.com/office/officeart/2005/8/layout/default"/>
    <dgm:cxn modelId="{92188C2B-610C-4BBA-9A94-EF78931134FA}" type="presParOf" srcId="{9DD4F728-676C-44DB-968C-9EED778A7846}" destId="{0EA81345-BEA6-4362-BDA8-34312B179DA8}" srcOrd="3" destOrd="0" presId="urn:microsoft.com/office/officeart/2005/8/layout/default"/>
    <dgm:cxn modelId="{626A45E0-2CF1-4613-8A68-1A906D735CD1}" type="presParOf" srcId="{9DD4F728-676C-44DB-968C-9EED778A7846}" destId="{6A43A18F-CEDF-4B1F-827D-8172BAB543D6}" srcOrd="4" destOrd="0" presId="urn:microsoft.com/office/officeart/2005/8/layout/default"/>
    <dgm:cxn modelId="{A99B85B7-B2AB-4773-8E18-B2F0833CE5A5}" type="presParOf" srcId="{9DD4F728-676C-44DB-968C-9EED778A7846}" destId="{480A964C-15C4-483C-9BB7-FB6D1CD81218}" srcOrd="5" destOrd="0" presId="urn:microsoft.com/office/officeart/2005/8/layout/default"/>
    <dgm:cxn modelId="{1834A095-1E06-4DFA-AECC-2FF7E55EEDD2}" type="presParOf" srcId="{9DD4F728-676C-44DB-968C-9EED778A7846}" destId="{6D2AAAF7-E7F1-4DFB-B525-C3E03E16D52B}" srcOrd="6" destOrd="0" presId="urn:microsoft.com/office/officeart/2005/8/layout/default"/>
    <dgm:cxn modelId="{F6639049-6E34-4D97-98FC-DC6C1C4C0C42}" type="presParOf" srcId="{9DD4F728-676C-44DB-968C-9EED778A7846}" destId="{259AAD08-A58F-4C60-A2BC-CB80A5259FCC}" srcOrd="7" destOrd="0" presId="urn:microsoft.com/office/officeart/2005/8/layout/default"/>
    <dgm:cxn modelId="{EF8B5146-54DA-4EF1-BF6F-F44EE52275DD}" type="presParOf" srcId="{9DD4F728-676C-44DB-968C-9EED778A7846}" destId="{128ADDB9-D95A-499A-89B4-028FBF41FE3C}" srcOrd="8" destOrd="0" presId="urn:microsoft.com/office/officeart/2005/8/layout/default"/>
    <dgm:cxn modelId="{EE662A79-892B-4271-8D6F-6E994F81CD53}" type="presParOf" srcId="{9DD4F728-676C-44DB-968C-9EED778A7846}" destId="{641CCCC4-967A-4C1B-8C5E-5D98711EE4DC}" srcOrd="9" destOrd="0" presId="urn:microsoft.com/office/officeart/2005/8/layout/default"/>
    <dgm:cxn modelId="{9A4F5D9B-253F-4D52-A38C-7C4CD26E51D5}" type="presParOf" srcId="{9DD4F728-676C-44DB-968C-9EED778A7846}" destId="{AD7F7916-4396-4121-9D40-DDDE706D6C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38B94-D31B-444E-A6A6-549BA797EB4E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464F81-1A9E-430D-A2A4-B9456C36C1C0}">
      <dgm:prSet custT="1"/>
      <dgm:spPr/>
      <dgm:t>
        <a:bodyPr/>
        <a:lstStyle/>
        <a:p>
          <a:r>
            <a:rPr lang="en-US" sz="2400" dirty="0"/>
            <a:t>Fund Raising</a:t>
          </a:r>
        </a:p>
      </dgm:t>
    </dgm:pt>
    <dgm:pt modelId="{2871A2EA-24EB-4CF2-9C27-5B10F90F089A}" type="parTrans" cxnId="{A2B90072-960C-4F0E-9E07-995281ABDBAE}">
      <dgm:prSet/>
      <dgm:spPr/>
      <dgm:t>
        <a:bodyPr/>
        <a:lstStyle/>
        <a:p>
          <a:endParaRPr lang="en-US"/>
        </a:p>
      </dgm:t>
    </dgm:pt>
    <dgm:pt modelId="{8FFE910E-0A83-40F3-9AC0-A3E6A21ADCF3}" type="sibTrans" cxnId="{A2B90072-960C-4F0E-9E07-995281ABDBAE}">
      <dgm:prSet/>
      <dgm:spPr/>
      <dgm:t>
        <a:bodyPr/>
        <a:lstStyle/>
        <a:p>
          <a:endParaRPr lang="en-US"/>
        </a:p>
      </dgm:t>
    </dgm:pt>
    <dgm:pt modelId="{A18B4375-9F5F-4CA5-9A85-DDA92B072D13}">
      <dgm:prSet custT="1"/>
      <dgm:spPr/>
      <dgm:t>
        <a:bodyPr/>
        <a:lstStyle/>
        <a:p>
          <a:r>
            <a:rPr lang="en-US" sz="2400" dirty="0"/>
            <a:t>Water Quality Results </a:t>
          </a:r>
        </a:p>
      </dgm:t>
    </dgm:pt>
    <dgm:pt modelId="{FB1C6E4A-6A18-4D32-B061-7801F02FBEFB}" type="parTrans" cxnId="{6E1A538F-7830-464E-9132-C558F4C49F2B}">
      <dgm:prSet/>
      <dgm:spPr/>
      <dgm:t>
        <a:bodyPr/>
        <a:lstStyle/>
        <a:p>
          <a:endParaRPr lang="en-US"/>
        </a:p>
      </dgm:t>
    </dgm:pt>
    <dgm:pt modelId="{65D2D9F6-31BE-4D6E-AF9E-2310BF480058}" type="sibTrans" cxnId="{6E1A538F-7830-464E-9132-C558F4C49F2B}">
      <dgm:prSet/>
      <dgm:spPr/>
      <dgm:t>
        <a:bodyPr/>
        <a:lstStyle/>
        <a:p>
          <a:endParaRPr lang="en-US"/>
        </a:p>
      </dgm:t>
    </dgm:pt>
    <dgm:pt modelId="{3D939B88-9C07-4ED6-AC32-3ACC6EAC8C75}">
      <dgm:prSet custT="1"/>
      <dgm:spPr/>
      <dgm:t>
        <a:bodyPr/>
        <a:lstStyle/>
        <a:p>
          <a:r>
            <a:rPr lang="en-US" sz="2400" dirty="0"/>
            <a:t>SUNY Oneonta Lake Management Plan Summary </a:t>
          </a:r>
        </a:p>
      </dgm:t>
    </dgm:pt>
    <dgm:pt modelId="{B581FC1F-B1A6-45A7-882F-F790DE4C954B}" type="parTrans" cxnId="{C7C1AE48-4B2F-4437-B91F-568A3D068320}">
      <dgm:prSet/>
      <dgm:spPr/>
      <dgm:t>
        <a:bodyPr/>
        <a:lstStyle/>
        <a:p>
          <a:endParaRPr lang="en-US"/>
        </a:p>
      </dgm:t>
    </dgm:pt>
    <dgm:pt modelId="{D03446DA-0D7E-4DB5-8461-B15F23DE789C}" type="sibTrans" cxnId="{C7C1AE48-4B2F-4437-B91F-568A3D068320}">
      <dgm:prSet/>
      <dgm:spPr/>
      <dgm:t>
        <a:bodyPr/>
        <a:lstStyle/>
        <a:p>
          <a:endParaRPr lang="en-US"/>
        </a:p>
      </dgm:t>
    </dgm:pt>
    <dgm:pt modelId="{AC48D48F-EEF1-4B1A-AE37-E819AADD1C3D}">
      <dgm:prSet custT="1"/>
      <dgm:spPr/>
      <dgm:t>
        <a:bodyPr/>
        <a:lstStyle/>
        <a:p>
          <a:r>
            <a:rPr lang="en-US" sz="2400" dirty="0"/>
            <a:t>Invasive Efforts  </a:t>
          </a:r>
        </a:p>
      </dgm:t>
    </dgm:pt>
    <dgm:pt modelId="{B0834CD3-2887-4B14-82B2-85F13ED92C9B}" type="parTrans" cxnId="{B6D48DF2-DA01-400D-B3C1-800D725D0A37}">
      <dgm:prSet/>
      <dgm:spPr/>
      <dgm:t>
        <a:bodyPr/>
        <a:lstStyle/>
        <a:p>
          <a:endParaRPr lang="en-US"/>
        </a:p>
      </dgm:t>
    </dgm:pt>
    <dgm:pt modelId="{5393EB53-6C81-45D0-9C7F-FD3DF383C22F}" type="sibTrans" cxnId="{B6D48DF2-DA01-400D-B3C1-800D725D0A37}">
      <dgm:prSet/>
      <dgm:spPr/>
      <dgm:t>
        <a:bodyPr/>
        <a:lstStyle/>
        <a:p>
          <a:endParaRPr lang="en-US"/>
        </a:p>
      </dgm:t>
    </dgm:pt>
    <dgm:pt modelId="{E56FDC62-FE68-4920-AB07-B38C5AF9461C}">
      <dgm:prSet custT="1"/>
      <dgm:spPr/>
      <dgm:t>
        <a:bodyPr/>
        <a:lstStyle/>
        <a:p>
          <a:r>
            <a:rPr lang="en-US" sz="2400" dirty="0"/>
            <a:t>Membership</a:t>
          </a:r>
        </a:p>
      </dgm:t>
    </dgm:pt>
    <dgm:pt modelId="{66D7EFCA-46C4-4ED8-942D-F8E0614A02B7}" type="parTrans" cxnId="{E46E3BD3-FB18-4517-B3C4-DC761DDFE084}">
      <dgm:prSet/>
      <dgm:spPr/>
      <dgm:t>
        <a:bodyPr/>
        <a:lstStyle/>
        <a:p>
          <a:endParaRPr lang="en-US"/>
        </a:p>
      </dgm:t>
    </dgm:pt>
    <dgm:pt modelId="{7081B5D4-98EC-48E2-8250-ECE0CB50CC74}" type="sibTrans" cxnId="{E46E3BD3-FB18-4517-B3C4-DC761DDFE084}">
      <dgm:prSet/>
      <dgm:spPr/>
      <dgm:t>
        <a:bodyPr/>
        <a:lstStyle/>
        <a:p>
          <a:endParaRPr lang="en-US"/>
        </a:p>
      </dgm:t>
    </dgm:pt>
    <dgm:pt modelId="{3520CD48-D39F-4A2C-8BAF-6A8B16D0A4B0}">
      <dgm:prSet custT="1"/>
      <dgm:spPr/>
      <dgm:t>
        <a:bodyPr/>
        <a:lstStyle/>
        <a:p>
          <a:r>
            <a:rPr lang="en-US" sz="2400" dirty="0"/>
            <a:t>Finances</a:t>
          </a:r>
        </a:p>
      </dgm:t>
    </dgm:pt>
    <dgm:pt modelId="{1656ABEA-347B-4BA4-8DC8-15C337B54E6D}" type="parTrans" cxnId="{766F190C-622F-4AD0-8C82-589F7D048DAE}">
      <dgm:prSet/>
      <dgm:spPr/>
      <dgm:t>
        <a:bodyPr/>
        <a:lstStyle/>
        <a:p>
          <a:endParaRPr lang="en-US"/>
        </a:p>
      </dgm:t>
    </dgm:pt>
    <dgm:pt modelId="{C40ADE21-A12F-4145-95FA-D1B4272A9476}" type="sibTrans" cxnId="{766F190C-622F-4AD0-8C82-589F7D048DAE}">
      <dgm:prSet/>
      <dgm:spPr/>
      <dgm:t>
        <a:bodyPr/>
        <a:lstStyle/>
        <a:p>
          <a:endParaRPr lang="en-US"/>
        </a:p>
      </dgm:t>
    </dgm:pt>
    <dgm:pt modelId="{E04B2714-909A-4D7D-9FFD-E564F99315A3}">
      <dgm:prSet custT="1"/>
      <dgm:spPr/>
      <dgm:t>
        <a:bodyPr/>
        <a:lstStyle/>
        <a:p>
          <a:r>
            <a:rPr lang="en-US" sz="2400" dirty="0"/>
            <a:t>Communications </a:t>
          </a:r>
        </a:p>
      </dgm:t>
    </dgm:pt>
    <dgm:pt modelId="{9FE50F47-9F03-4E3B-8B54-0CE46EE45026}" type="parTrans" cxnId="{E2FEC9D6-B923-46BA-BE90-6944E7D816CA}">
      <dgm:prSet/>
      <dgm:spPr/>
      <dgm:t>
        <a:bodyPr/>
        <a:lstStyle/>
        <a:p>
          <a:endParaRPr lang="en-US"/>
        </a:p>
      </dgm:t>
    </dgm:pt>
    <dgm:pt modelId="{6ACFCFB2-630A-470E-9CEA-EE8AC4E7436F}" type="sibTrans" cxnId="{E2FEC9D6-B923-46BA-BE90-6944E7D816CA}">
      <dgm:prSet/>
      <dgm:spPr/>
      <dgm:t>
        <a:bodyPr/>
        <a:lstStyle/>
        <a:p>
          <a:endParaRPr lang="en-US"/>
        </a:p>
      </dgm:t>
    </dgm:pt>
    <dgm:pt modelId="{D1DEDA85-9A2F-41A0-AFD8-EF0CCED4F2E5}">
      <dgm:prSet custT="1"/>
      <dgm:spPr/>
      <dgm:t>
        <a:bodyPr/>
        <a:lstStyle/>
        <a:p>
          <a:r>
            <a:rPr lang="en-US" sz="2400" dirty="0"/>
            <a:t>2022 Board Elections</a:t>
          </a:r>
        </a:p>
      </dgm:t>
    </dgm:pt>
    <dgm:pt modelId="{CD0B65BB-6CD4-443A-A041-D5EAAE51F351}" type="parTrans" cxnId="{46EA1F6E-4AF5-4A5B-AE4E-06C1EB7FBEF0}">
      <dgm:prSet/>
      <dgm:spPr/>
      <dgm:t>
        <a:bodyPr/>
        <a:lstStyle/>
        <a:p>
          <a:endParaRPr lang="en-US"/>
        </a:p>
      </dgm:t>
    </dgm:pt>
    <dgm:pt modelId="{2A1E7AE8-B8AB-4271-B685-15F6C633BF92}" type="sibTrans" cxnId="{46EA1F6E-4AF5-4A5B-AE4E-06C1EB7FBEF0}">
      <dgm:prSet/>
      <dgm:spPr/>
      <dgm:t>
        <a:bodyPr/>
        <a:lstStyle/>
        <a:p>
          <a:endParaRPr lang="en-US"/>
        </a:p>
      </dgm:t>
    </dgm:pt>
    <dgm:pt modelId="{92FF9409-E3BC-48E1-A3FD-04F547CC4420}">
      <dgm:prSet custT="1"/>
      <dgm:spPr/>
      <dgm:t>
        <a:bodyPr/>
        <a:lstStyle/>
        <a:p>
          <a:r>
            <a:rPr lang="en-US" sz="2400" dirty="0"/>
            <a:t>Closing Comments </a:t>
          </a:r>
        </a:p>
      </dgm:t>
    </dgm:pt>
    <dgm:pt modelId="{C4183CE6-C588-40B9-ACC4-F39A7D403F76}" type="parTrans" cxnId="{38D85AE1-6662-4C07-811F-D861FEAB9C13}">
      <dgm:prSet/>
      <dgm:spPr/>
      <dgm:t>
        <a:bodyPr/>
        <a:lstStyle/>
        <a:p>
          <a:endParaRPr lang="en-US"/>
        </a:p>
      </dgm:t>
    </dgm:pt>
    <dgm:pt modelId="{F42CA2D7-BD7A-45A1-9906-207D7030D0D0}" type="sibTrans" cxnId="{38D85AE1-6662-4C07-811F-D861FEAB9C13}">
      <dgm:prSet/>
      <dgm:spPr/>
      <dgm:t>
        <a:bodyPr/>
        <a:lstStyle/>
        <a:p>
          <a:endParaRPr lang="en-US"/>
        </a:p>
      </dgm:t>
    </dgm:pt>
    <dgm:pt modelId="{E5A2A48F-231F-455B-B5E3-966D370FBCB7}">
      <dgm:prSet custT="1"/>
      <dgm:spPr/>
      <dgm:t>
        <a:bodyPr/>
        <a:lstStyle/>
        <a:p>
          <a:r>
            <a:rPr lang="en-US" sz="2400" dirty="0"/>
            <a:t>Brian Greene, APIPP</a:t>
          </a:r>
        </a:p>
      </dgm:t>
    </dgm:pt>
    <dgm:pt modelId="{04F6571B-0191-4032-B7FC-9B17F81D0C80}" type="parTrans" cxnId="{18EB2C68-0CE3-4B30-B5E5-3D939D393F0B}">
      <dgm:prSet/>
      <dgm:spPr/>
      <dgm:t>
        <a:bodyPr/>
        <a:lstStyle/>
        <a:p>
          <a:endParaRPr lang="en-US"/>
        </a:p>
      </dgm:t>
    </dgm:pt>
    <dgm:pt modelId="{F1F3384E-3B6C-4C1B-AADD-D540DA03DF09}" type="sibTrans" cxnId="{18EB2C68-0CE3-4B30-B5E5-3D939D393F0B}">
      <dgm:prSet/>
      <dgm:spPr/>
      <dgm:t>
        <a:bodyPr/>
        <a:lstStyle/>
        <a:p>
          <a:endParaRPr lang="en-US"/>
        </a:p>
      </dgm:t>
    </dgm:pt>
    <dgm:pt modelId="{AE278DF5-91EE-4BFB-9471-CA5FE1EE4D8B}" type="pres">
      <dgm:prSet presAssocID="{48838B94-D31B-444E-A6A6-549BA797EB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B6CB26-F9BE-4043-A163-A99737E096D0}" type="pres">
      <dgm:prSet presAssocID="{AC48D48F-EEF1-4B1A-AE37-E819AADD1C3D}" presName="thickLine" presStyleLbl="alignNode1" presStyleIdx="0" presStyleCnt="10"/>
      <dgm:spPr/>
    </dgm:pt>
    <dgm:pt modelId="{7E478AA6-D677-40ED-845B-CC04737E71B2}" type="pres">
      <dgm:prSet presAssocID="{AC48D48F-EEF1-4B1A-AE37-E819AADD1C3D}" presName="horz1" presStyleCnt="0"/>
      <dgm:spPr/>
    </dgm:pt>
    <dgm:pt modelId="{D3110BE6-7034-4D4F-B8E5-A1E4D8094BD7}" type="pres">
      <dgm:prSet presAssocID="{AC48D48F-EEF1-4B1A-AE37-E819AADD1C3D}" presName="tx1" presStyleLbl="revTx" presStyleIdx="0" presStyleCnt="10"/>
      <dgm:spPr/>
      <dgm:t>
        <a:bodyPr/>
        <a:lstStyle/>
        <a:p>
          <a:endParaRPr lang="en-US"/>
        </a:p>
      </dgm:t>
    </dgm:pt>
    <dgm:pt modelId="{B9681B74-BDD5-41F0-9BC0-48E00053F4EC}" type="pres">
      <dgm:prSet presAssocID="{AC48D48F-EEF1-4B1A-AE37-E819AADD1C3D}" presName="vert1" presStyleCnt="0"/>
      <dgm:spPr/>
    </dgm:pt>
    <dgm:pt modelId="{19BD817C-9726-47CB-A9A9-CCF9B3F2F326}" type="pres">
      <dgm:prSet presAssocID="{E5A2A48F-231F-455B-B5E3-966D370FBCB7}" presName="thickLine" presStyleLbl="alignNode1" presStyleIdx="1" presStyleCnt="10"/>
      <dgm:spPr/>
    </dgm:pt>
    <dgm:pt modelId="{1FF30240-C7FD-479C-B60D-7D8F90562884}" type="pres">
      <dgm:prSet presAssocID="{E5A2A48F-231F-455B-B5E3-966D370FBCB7}" presName="horz1" presStyleCnt="0"/>
      <dgm:spPr/>
    </dgm:pt>
    <dgm:pt modelId="{E5C4235C-EEDC-48D8-AE51-5D7CEA567B05}" type="pres">
      <dgm:prSet presAssocID="{E5A2A48F-231F-455B-B5E3-966D370FBCB7}" presName="tx1" presStyleLbl="revTx" presStyleIdx="1" presStyleCnt="10"/>
      <dgm:spPr/>
      <dgm:t>
        <a:bodyPr/>
        <a:lstStyle/>
        <a:p>
          <a:endParaRPr lang="en-US"/>
        </a:p>
      </dgm:t>
    </dgm:pt>
    <dgm:pt modelId="{26A286B0-8C57-447D-9F46-750E5E118099}" type="pres">
      <dgm:prSet presAssocID="{E5A2A48F-231F-455B-B5E3-966D370FBCB7}" presName="vert1" presStyleCnt="0"/>
      <dgm:spPr/>
    </dgm:pt>
    <dgm:pt modelId="{38FE0BC6-A641-410F-A32B-8F0AD149F7EE}" type="pres">
      <dgm:prSet presAssocID="{A18B4375-9F5F-4CA5-9A85-DDA92B072D13}" presName="thickLine" presStyleLbl="alignNode1" presStyleIdx="2" presStyleCnt="10"/>
      <dgm:spPr/>
    </dgm:pt>
    <dgm:pt modelId="{01740907-682D-4E35-BE8C-B84039F1B93F}" type="pres">
      <dgm:prSet presAssocID="{A18B4375-9F5F-4CA5-9A85-DDA92B072D13}" presName="horz1" presStyleCnt="0"/>
      <dgm:spPr/>
    </dgm:pt>
    <dgm:pt modelId="{FBE843F1-1F39-4E7A-AA88-B231B8642816}" type="pres">
      <dgm:prSet presAssocID="{A18B4375-9F5F-4CA5-9A85-DDA92B072D13}" presName="tx1" presStyleLbl="revTx" presStyleIdx="2" presStyleCnt="10"/>
      <dgm:spPr/>
      <dgm:t>
        <a:bodyPr/>
        <a:lstStyle/>
        <a:p>
          <a:endParaRPr lang="en-US"/>
        </a:p>
      </dgm:t>
    </dgm:pt>
    <dgm:pt modelId="{9A16593F-338C-4871-8999-94428FE592D1}" type="pres">
      <dgm:prSet presAssocID="{A18B4375-9F5F-4CA5-9A85-DDA92B072D13}" presName="vert1" presStyleCnt="0"/>
      <dgm:spPr/>
    </dgm:pt>
    <dgm:pt modelId="{00FB9A52-5B2A-4D48-90A8-8F5250E4A3E2}" type="pres">
      <dgm:prSet presAssocID="{3D939B88-9C07-4ED6-AC32-3ACC6EAC8C75}" presName="thickLine" presStyleLbl="alignNode1" presStyleIdx="3" presStyleCnt="10"/>
      <dgm:spPr/>
    </dgm:pt>
    <dgm:pt modelId="{DE9EF7A9-25B7-4F14-B87D-C37E13B5136E}" type="pres">
      <dgm:prSet presAssocID="{3D939B88-9C07-4ED6-AC32-3ACC6EAC8C75}" presName="horz1" presStyleCnt="0"/>
      <dgm:spPr/>
    </dgm:pt>
    <dgm:pt modelId="{72CD84B5-E62A-4BE2-AC05-870489C90FEE}" type="pres">
      <dgm:prSet presAssocID="{3D939B88-9C07-4ED6-AC32-3ACC6EAC8C75}" presName="tx1" presStyleLbl="revTx" presStyleIdx="3" presStyleCnt="10"/>
      <dgm:spPr/>
      <dgm:t>
        <a:bodyPr/>
        <a:lstStyle/>
        <a:p>
          <a:endParaRPr lang="en-US"/>
        </a:p>
      </dgm:t>
    </dgm:pt>
    <dgm:pt modelId="{B8B073B2-4FB3-4222-9876-D9E9452D3BEE}" type="pres">
      <dgm:prSet presAssocID="{3D939B88-9C07-4ED6-AC32-3ACC6EAC8C75}" presName="vert1" presStyleCnt="0"/>
      <dgm:spPr/>
    </dgm:pt>
    <dgm:pt modelId="{72625CAE-2262-4795-8B03-BB56A28FF0D2}" type="pres">
      <dgm:prSet presAssocID="{3520CD48-D39F-4A2C-8BAF-6A8B16D0A4B0}" presName="thickLine" presStyleLbl="alignNode1" presStyleIdx="4" presStyleCnt="10"/>
      <dgm:spPr/>
    </dgm:pt>
    <dgm:pt modelId="{0CAFA390-E0B5-4BE6-A2EB-D6C2DEE41376}" type="pres">
      <dgm:prSet presAssocID="{3520CD48-D39F-4A2C-8BAF-6A8B16D0A4B0}" presName="horz1" presStyleCnt="0"/>
      <dgm:spPr/>
    </dgm:pt>
    <dgm:pt modelId="{8DCAE6A9-DBA0-4CA8-BE1B-6A0C75FE2D9D}" type="pres">
      <dgm:prSet presAssocID="{3520CD48-D39F-4A2C-8BAF-6A8B16D0A4B0}" presName="tx1" presStyleLbl="revTx" presStyleIdx="4" presStyleCnt="10"/>
      <dgm:spPr/>
      <dgm:t>
        <a:bodyPr/>
        <a:lstStyle/>
        <a:p>
          <a:endParaRPr lang="en-US"/>
        </a:p>
      </dgm:t>
    </dgm:pt>
    <dgm:pt modelId="{BCBF30ED-925F-40CF-B824-B7E2BBED7ED4}" type="pres">
      <dgm:prSet presAssocID="{3520CD48-D39F-4A2C-8BAF-6A8B16D0A4B0}" presName="vert1" presStyleCnt="0"/>
      <dgm:spPr/>
    </dgm:pt>
    <dgm:pt modelId="{C3F8F13C-5083-41D4-BF36-255B3EDA66CD}" type="pres">
      <dgm:prSet presAssocID="{E56FDC62-FE68-4920-AB07-B38C5AF9461C}" presName="thickLine" presStyleLbl="alignNode1" presStyleIdx="5" presStyleCnt="10"/>
      <dgm:spPr/>
    </dgm:pt>
    <dgm:pt modelId="{C91B2C0B-A523-4835-B361-BA5F2526408D}" type="pres">
      <dgm:prSet presAssocID="{E56FDC62-FE68-4920-AB07-B38C5AF9461C}" presName="horz1" presStyleCnt="0"/>
      <dgm:spPr/>
    </dgm:pt>
    <dgm:pt modelId="{9E94FADA-0F6C-4BB2-A08D-0B994341F67E}" type="pres">
      <dgm:prSet presAssocID="{E56FDC62-FE68-4920-AB07-B38C5AF9461C}" presName="tx1" presStyleLbl="revTx" presStyleIdx="5" presStyleCnt="10"/>
      <dgm:spPr/>
      <dgm:t>
        <a:bodyPr/>
        <a:lstStyle/>
        <a:p>
          <a:endParaRPr lang="en-US"/>
        </a:p>
      </dgm:t>
    </dgm:pt>
    <dgm:pt modelId="{7F869307-114D-449B-8D7D-91BFA54F6B27}" type="pres">
      <dgm:prSet presAssocID="{E56FDC62-FE68-4920-AB07-B38C5AF9461C}" presName="vert1" presStyleCnt="0"/>
      <dgm:spPr/>
    </dgm:pt>
    <dgm:pt modelId="{5C7A5ECD-412B-4385-B742-DE791CB667E3}" type="pres">
      <dgm:prSet presAssocID="{9B464F81-1A9E-430D-A2A4-B9456C36C1C0}" presName="thickLine" presStyleLbl="alignNode1" presStyleIdx="6" presStyleCnt="10"/>
      <dgm:spPr/>
    </dgm:pt>
    <dgm:pt modelId="{8A5792E3-6FBA-487A-AE32-D4DA90F7AF2A}" type="pres">
      <dgm:prSet presAssocID="{9B464F81-1A9E-430D-A2A4-B9456C36C1C0}" presName="horz1" presStyleCnt="0"/>
      <dgm:spPr/>
    </dgm:pt>
    <dgm:pt modelId="{4F924DC5-3CF3-4D74-A98A-75D304371467}" type="pres">
      <dgm:prSet presAssocID="{9B464F81-1A9E-430D-A2A4-B9456C36C1C0}" presName="tx1" presStyleLbl="revTx" presStyleIdx="6" presStyleCnt="10"/>
      <dgm:spPr/>
      <dgm:t>
        <a:bodyPr/>
        <a:lstStyle/>
        <a:p>
          <a:endParaRPr lang="en-US"/>
        </a:p>
      </dgm:t>
    </dgm:pt>
    <dgm:pt modelId="{1E16D6ED-A58C-4AF8-AD6A-1040ACC58D4A}" type="pres">
      <dgm:prSet presAssocID="{9B464F81-1A9E-430D-A2A4-B9456C36C1C0}" presName="vert1" presStyleCnt="0"/>
      <dgm:spPr/>
    </dgm:pt>
    <dgm:pt modelId="{D2ED3A28-2090-4B9C-BC21-6748F0849ABB}" type="pres">
      <dgm:prSet presAssocID="{E04B2714-909A-4D7D-9FFD-E564F99315A3}" presName="thickLine" presStyleLbl="alignNode1" presStyleIdx="7" presStyleCnt="10"/>
      <dgm:spPr/>
    </dgm:pt>
    <dgm:pt modelId="{F3EE36AB-0A73-433F-B47D-16B4F38238C8}" type="pres">
      <dgm:prSet presAssocID="{E04B2714-909A-4D7D-9FFD-E564F99315A3}" presName="horz1" presStyleCnt="0"/>
      <dgm:spPr/>
    </dgm:pt>
    <dgm:pt modelId="{4F3C9CDE-300B-4615-AB06-964C2E4DEE06}" type="pres">
      <dgm:prSet presAssocID="{E04B2714-909A-4D7D-9FFD-E564F99315A3}" presName="tx1" presStyleLbl="revTx" presStyleIdx="7" presStyleCnt="10"/>
      <dgm:spPr/>
      <dgm:t>
        <a:bodyPr/>
        <a:lstStyle/>
        <a:p>
          <a:endParaRPr lang="en-US"/>
        </a:p>
      </dgm:t>
    </dgm:pt>
    <dgm:pt modelId="{1DB7086E-A726-49A2-B1A6-1400F5FE9409}" type="pres">
      <dgm:prSet presAssocID="{E04B2714-909A-4D7D-9FFD-E564F99315A3}" presName="vert1" presStyleCnt="0"/>
      <dgm:spPr/>
    </dgm:pt>
    <dgm:pt modelId="{02D3FA0A-1EA5-4E47-919D-78DE49CDDFB3}" type="pres">
      <dgm:prSet presAssocID="{D1DEDA85-9A2F-41A0-AFD8-EF0CCED4F2E5}" presName="thickLine" presStyleLbl="alignNode1" presStyleIdx="8" presStyleCnt="10"/>
      <dgm:spPr/>
    </dgm:pt>
    <dgm:pt modelId="{373EF9A4-9C28-4A6E-8BC6-7A931CE3824F}" type="pres">
      <dgm:prSet presAssocID="{D1DEDA85-9A2F-41A0-AFD8-EF0CCED4F2E5}" presName="horz1" presStyleCnt="0"/>
      <dgm:spPr/>
    </dgm:pt>
    <dgm:pt modelId="{77F3BA52-03E8-4EBF-84CF-5D8A92BF0997}" type="pres">
      <dgm:prSet presAssocID="{D1DEDA85-9A2F-41A0-AFD8-EF0CCED4F2E5}" presName="tx1" presStyleLbl="revTx" presStyleIdx="8" presStyleCnt="10"/>
      <dgm:spPr/>
      <dgm:t>
        <a:bodyPr/>
        <a:lstStyle/>
        <a:p>
          <a:endParaRPr lang="en-US"/>
        </a:p>
      </dgm:t>
    </dgm:pt>
    <dgm:pt modelId="{EC980B6D-D413-4385-87FF-8E12C08CFBED}" type="pres">
      <dgm:prSet presAssocID="{D1DEDA85-9A2F-41A0-AFD8-EF0CCED4F2E5}" presName="vert1" presStyleCnt="0"/>
      <dgm:spPr/>
    </dgm:pt>
    <dgm:pt modelId="{5ACA0413-3A5E-4F8C-8A2E-F7E5C0EBCE98}" type="pres">
      <dgm:prSet presAssocID="{92FF9409-E3BC-48E1-A3FD-04F547CC4420}" presName="thickLine" presStyleLbl="alignNode1" presStyleIdx="9" presStyleCnt="10"/>
      <dgm:spPr/>
    </dgm:pt>
    <dgm:pt modelId="{243034C5-9831-44F3-B090-B768F073B478}" type="pres">
      <dgm:prSet presAssocID="{92FF9409-E3BC-48E1-A3FD-04F547CC4420}" presName="horz1" presStyleCnt="0"/>
      <dgm:spPr/>
    </dgm:pt>
    <dgm:pt modelId="{8D11C40D-8AF9-47FA-A202-F3C0D7EA837A}" type="pres">
      <dgm:prSet presAssocID="{92FF9409-E3BC-48E1-A3FD-04F547CC4420}" presName="tx1" presStyleLbl="revTx" presStyleIdx="9" presStyleCnt="10"/>
      <dgm:spPr/>
      <dgm:t>
        <a:bodyPr/>
        <a:lstStyle/>
        <a:p>
          <a:endParaRPr lang="en-US"/>
        </a:p>
      </dgm:t>
    </dgm:pt>
    <dgm:pt modelId="{3B3FEB8E-C745-457C-BA01-90483E76A6CD}" type="pres">
      <dgm:prSet presAssocID="{92FF9409-E3BC-48E1-A3FD-04F547CC4420}" presName="vert1" presStyleCnt="0"/>
      <dgm:spPr/>
    </dgm:pt>
  </dgm:ptLst>
  <dgm:cxnLst>
    <dgm:cxn modelId="{E2FEC9D6-B923-46BA-BE90-6944E7D816CA}" srcId="{48838B94-D31B-444E-A6A6-549BA797EB4E}" destId="{E04B2714-909A-4D7D-9FFD-E564F99315A3}" srcOrd="7" destOrd="0" parTransId="{9FE50F47-9F03-4E3B-8B54-0CE46EE45026}" sibTransId="{6ACFCFB2-630A-470E-9CEA-EE8AC4E7436F}"/>
    <dgm:cxn modelId="{C7C1AE48-4B2F-4437-B91F-568A3D068320}" srcId="{48838B94-D31B-444E-A6A6-549BA797EB4E}" destId="{3D939B88-9C07-4ED6-AC32-3ACC6EAC8C75}" srcOrd="3" destOrd="0" parTransId="{B581FC1F-B1A6-45A7-882F-F790DE4C954B}" sibTransId="{D03446DA-0D7E-4DB5-8461-B15F23DE789C}"/>
    <dgm:cxn modelId="{55354884-A927-47D8-AE7B-08F8032F6950}" type="presOf" srcId="{E5A2A48F-231F-455B-B5E3-966D370FBCB7}" destId="{E5C4235C-EEDC-48D8-AE51-5D7CEA567B05}" srcOrd="0" destOrd="0" presId="urn:microsoft.com/office/officeart/2008/layout/LinedList"/>
    <dgm:cxn modelId="{AF5B386B-1D3A-40A4-81D9-78D71B4941A7}" type="presOf" srcId="{E56FDC62-FE68-4920-AB07-B38C5AF9461C}" destId="{9E94FADA-0F6C-4BB2-A08D-0B994341F67E}" srcOrd="0" destOrd="0" presId="urn:microsoft.com/office/officeart/2008/layout/LinedList"/>
    <dgm:cxn modelId="{6E1A538F-7830-464E-9132-C558F4C49F2B}" srcId="{48838B94-D31B-444E-A6A6-549BA797EB4E}" destId="{A18B4375-9F5F-4CA5-9A85-DDA92B072D13}" srcOrd="2" destOrd="0" parTransId="{FB1C6E4A-6A18-4D32-B061-7801F02FBEFB}" sibTransId="{65D2D9F6-31BE-4D6E-AF9E-2310BF480058}"/>
    <dgm:cxn modelId="{F82B0DD3-936A-4415-8C97-13442B455AB2}" type="presOf" srcId="{3520CD48-D39F-4A2C-8BAF-6A8B16D0A4B0}" destId="{8DCAE6A9-DBA0-4CA8-BE1B-6A0C75FE2D9D}" srcOrd="0" destOrd="0" presId="urn:microsoft.com/office/officeart/2008/layout/LinedList"/>
    <dgm:cxn modelId="{121C70FB-EA83-4F5F-B3BD-47E04C02333F}" type="presOf" srcId="{3D939B88-9C07-4ED6-AC32-3ACC6EAC8C75}" destId="{72CD84B5-E62A-4BE2-AC05-870489C90FEE}" srcOrd="0" destOrd="0" presId="urn:microsoft.com/office/officeart/2008/layout/LinedList"/>
    <dgm:cxn modelId="{766F190C-622F-4AD0-8C82-589F7D048DAE}" srcId="{48838B94-D31B-444E-A6A6-549BA797EB4E}" destId="{3520CD48-D39F-4A2C-8BAF-6A8B16D0A4B0}" srcOrd="4" destOrd="0" parTransId="{1656ABEA-347B-4BA4-8DC8-15C337B54E6D}" sibTransId="{C40ADE21-A12F-4145-95FA-D1B4272A9476}"/>
    <dgm:cxn modelId="{46EA1F6E-4AF5-4A5B-AE4E-06C1EB7FBEF0}" srcId="{48838B94-D31B-444E-A6A6-549BA797EB4E}" destId="{D1DEDA85-9A2F-41A0-AFD8-EF0CCED4F2E5}" srcOrd="8" destOrd="0" parTransId="{CD0B65BB-6CD4-443A-A041-D5EAAE51F351}" sibTransId="{2A1E7AE8-B8AB-4271-B685-15F6C633BF92}"/>
    <dgm:cxn modelId="{B6D48DF2-DA01-400D-B3C1-800D725D0A37}" srcId="{48838B94-D31B-444E-A6A6-549BA797EB4E}" destId="{AC48D48F-EEF1-4B1A-AE37-E819AADD1C3D}" srcOrd="0" destOrd="0" parTransId="{B0834CD3-2887-4B14-82B2-85F13ED92C9B}" sibTransId="{5393EB53-6C81-45D0-9C7F-FD3DF383C22F}"/>
    <dgm:cxn modelId="{0867B5D6-5C7E-4B89-87C5-BB21E0981746}" type="presOf" srcId="{9B464F81-1A9E-430D-A2A4-B9456C36C1C0}" destId="{4F924DC5-3CF3-4D74-A98A-75D304371467}" srcOrd="0" destOrd="0" presId="urn:microsoft.com/office/officeart/2008/layout/LinedList"/>
    <dgm:cxn modelId="{EAA7EDC5-5210-42DB-AF20-E097BDB3395A}" type="presOf" srcId="{E04B2714-909A-4D7D-9FFD-E564F99315A3}" destId="{4F3C9CDE-300B-4615-AB06-964C2E4DEE06}" srcOrd="0" destOrd="0" presId="urn:microsoft.com/office/officeart/2008/layout/LinedList"/>
    <dgm:cxn modelId="{08C00966-6D25-4794-9FE2-068D1EAE9DFD}" type="presOf" srcId="{D1DEDA85-9A2F-41A0-AFD8-EF0CCED4F2E5}" destId="{77F3BA52-03E8-4EBF-84CF-5D8A92BF0997}" srcOrd="0" destOrd="0" presId="urn:microsoft.com/office/officeart/2008/layout/LinedList"/>
    <dgm:cxn modelId="{38D85AE1-6662-4C07-811F-D861FEAB9C13}" srcId="{48838B94-D31B-444E-A6A6-549BA797EB4E}" destId="{92FF9409-E3BC-48E1-A3FD-04F547CC4420}" srcOrd="9" destOrd="0" parTransId="{C4183CE6-C588-40B9-ACC4-F39A7D403F76}" sibTransId="{F42CA2D7-BD7A-45A1-9906-207D7030D0D0}"/>
    <dgm:cxn modelId="{8CC39D40-59C2-45C2-B249-FEE01BF64235}" type="presOf" srcId="{48838B94-D31B-444E-A6A6-549BA797EB4E}" destId="{AE278DF5-91EE-4BFB-9471-CA5FE1EE4D8B}" srcOrd="0" destOrd="0" presId="urn:microsoft.com/office/officeart/2008/layout/LinedList"/>
    <dgm:cxn modelId="{444A2E4B-5B1A-4815-9968-C9B72A79405D}" type="presOf" srcId="{A18B4375-9F5F-4CA5-9A85-DDA92B072D13}" destId="{FBE843F1-1F39-4E7A-AA88-B231B8642816}" srcOrd="0" destOrd="0" presId="urn:microsoft.com/office/officeart/2008/layout/LinedList"/>
    <dgm:cxn modelId="{E46E3BD3-FB18-4517-B3C4-DC761DDFE084}" srcId="{48838B94-D31B-444E-A6A6-549BA797EB4E}" destId="{E56FDC62-FE68-4920-AB07-B38C5AF9461C}" srcOrd="5" destOrd="0" parTransId="{66D7EFCA-46C4-4ED8-942D-F8E0614A02B7}" sibTransId="{7081B5D4-98EC-48E2-8250-ECE0CB50CC74}"/>
    <dgm:cxn modelId="{18EB2C68-0CE3-4B30-B5E5-3D939D393F0B}" srcId="{48838B94-D31B-444E-A6A6-549BA797EB4E}" destId="{E5A2A48F-231F-455B-B5E3-966D370FBCB7}" srcOrd="1" destOrd="0" parTransId="{04F6571B-0191-4032-B7FC-9B17F81D0C80}" sibTransId="{F1F3384E-3B6C-4C1B-AADD-D540DA03DF09}"/>
    <dgm:cxn modelId="{1F8888A1-95D0-4AFF-B07D-F656C52FFF72}" type="presOf" srcId="{92FF9409-E3BC-48E1-A3FD-04F547CC4420}" destId="{8D11C40D-8AF9-47FA-A202-F3C0D7EA837A}" srcOrd="0" destOrd="0" presId="urn:microsoft.com/office/officeart/2008/layout/LinedList"/>
    <dgm:cxn modelId="{C0F0F48B-34E6-4722-BD31-2ED27E702863}" type="presOf" srcId="{AC48D48F-EEF1-4B1A-AE37-E819AADD1C3D}" destId="{D3110BE6-7034-4D4F-B8E5-A1E4D8094BD7}" srcOrd="0" destOrd="0" presId="urn:microsoft.com/office/officeart/2008/layout/LinedList"/>
    <dgm:cxn modelId="{A2B90072-960C-4F0E-9E07-995281ABDBAE}" srcId="{48838B94-D31B-444E-A6A6-549BA797EB4E}" destId="{9B464F81-1A9E-430D-A2A4-B9456C36C1C0}" srcOrd="6" destOrd="0" parTransId="{2871A2EA-24EB-4CF2-9C27-5B10F90F089A}" sibTransId="{8FFE910E-0A83-40F3-9AC0-A3E6A21ADCF3}"/>
    <dgm:cxn modelId="{E4CCD647-ADA6-4257-BCA2-450B7FCD6A9F}" type="presParOf" srcId="{AE278DF5-91EE-4BFB-9471-CA5FE1EE4D8B}" destId="{3DB6CB26-F9BE-4043-A163-A99737E096D0}" srcOrd="0" destOrd="0" presId="urn:microsoft.com/office/officeart/2008/layout/LinedList"/>
    <dgm:cxn modelId="{A3F56618-A469-4C30-8489-0A43341A3BEB}" type="presParOf" srcId="{AE278DF5-91EE-4BFB-9471-CA5FE1EE4D8B}" destId="{7E478AA6-D677-40ED-845B-CC04737E71B2}" srcOrd="1" destOrd="0" presId="urn:microsoft.com/office/officeart/2008/layout/LinedList"/>
    <dgm:cxn modelId="{47980B4D-414D-473F-B302-9ACE3C45C70B}" type="presParOf" srcId="{7E478AA6-D677-40ED-845B-CC04737E71B2}" destId="{D3110BE6-7034-4D4F-B8E5-A1E4D8094BD7}" srcOrd="0" destOrd="0" presId="urn:microsoft.com/office/officeart/2008/layout/LinedList"/>
    <dgm:cxn modelId="{EAE1D099-C36D-4E8B-A874-94C24BB452A1}" type="presParOf" srcId="{7E478AA6-D677-40ED-845B-CC04737E71B2}" destId="{B9681B74-BDD5-41F0-9BC0-48E00053F4EC}" srcOrd="1" destOrd="0" presId="urn:microsoft.com/office/officeart/2008/layout/LinedList"/>
    <dgm:cxn modelId="{8DA467DF-C3AC-4481-A0FF-AAEE9F28A8B0}" type="presParOf" srcId="{AE278DF5-91EE-4BFB-9471-CA5FE1EE4D8B}" destId="{19BD817C-9726-47CB-A9A9-CCF9B3F2F326}" srcOrd="2" destOrd="0" presId="urn:microsoft.com/office/officeart/2008/layout/LinedList"/>
    <dgm:cxn modelId="{1B09715C-62A1-45F3-BB6D-037AC37C160E}" type="presParOf" srcId="{AE278DF5-91EE-4BFB-9471-CA5FE1EE4D8B}" destId="{1FF30240-C7FD-479C-B60D-7D8F90562884}" srcOrd="3" destOrd="0" presId="urn:microsoft.com/office/officeart/2008/layout/LinedList"/>
    <dgm:cxn modelId="{263C4EBF-EBBD-4D10-8859-E4811ABCAC54}" type="presParOf" srcId="{1FF30240-C7FD-479C-B60D-7D8F90562884}" destId="{E5C4235C-EEDC-48D8-AE51-5D7CEA567B05}" srcOrd="0" destOrd="0" presId="urn:microsoft.com/office/officeart/2008/layout/LinedList"/>
    <dgm:cxn modelId="{730E09CE-08B6-482D-9649-D18382286FE1}" type="presParOf" srcId="{1FF30240-C7FD-479C-B60D-7D8F90562884}" destId="{26A286B0-8C57-447D-9F46-750E5E118099}" srcOrd="1" destOrd="0" presId="urn:microsoft.com/office/officeart/2008/layout/LinedList"/>
    <dgm:cxn modelId="{566C7CA4-2202-48BE-9A58-D4BDF5057FCE}" type="presParOf" srcId="{AE278DF5-91EE-4BFB-9471-CA5FE1EE4D8B}" destId="{38FE0BC6-A641-410F-A32B-8F0AD149F7EE}" srcOrd="4" destOrd="0" presId="urn:microsoft.com/office/officeart/2008/layout/LinedList"/>
    <dgm:cxn modelId="{70A15A6D-FB42-4018-91BE-D78A64A96B48}" type="presParOf" srcId="{AE278DF5-91EE-4BFB-9471-CA5FE1EE4D8B}" destId="{01740907-682D-4E35-BE8C-B84039F1B93F}" srcOrd="5" destOrd="0" presId="urn:microsoft.com/office/officeart/2008/layout/LinedList"/>
    <dgm:cxn modelId="{A398008A-A670-4093-BF27-B7EFF580F25E}" type="presParOf" srcId="{01740907-682D-4E35-BE8C-B84039F1B93F}" destId="{FBE843F1-1F39-4E7A-AA88-B231B8642816}" srcOrd="0" destOrd="0" presId="urn:microsoft.com/office/officeart/2008/layout/LinedList"/>
    <dgm:cxn modelId="{DC8FF822-8FE6-4CD2-968E-C899C40E433F}" type="presParOf" srcId="{01740907-682D-4E35-BE8C-B84039F1B93F}" destId="{9A16593F-338C-4871-8999-94428FE592D1}" srcOrd="1" destOrd="0" presId="urn:microsoft.com/office/officeart/2008/layout/LinedList"/>
    <dgm:cxn modelId="{1BA60AF6-3E57-43A5-B45C-1D8763584942}" type="presParOf" srcId="{AE278DF5-91EE-4BFB-9471-CA5FE1EE4D8B}" destId="{00FB9A52-5B2A-4D48-90A8-8F5250E4A3E2}" srcOrd="6" destOrd="0" presId="urn:microsoft.com/office/officeart/2008/layout/LinedList"/>
    <dgm:cxn modelId="{38AA56BC-62F0-4025-9CF3-5FDD443A007A}" type="presParOf" srcId="{AE278DF5-91EE-4BFB-9471-CA5FE1EE4D8B}" destId="{DE9EF7A9-25B7-4F14-B87D-C37E13B5136E}" srcOrd="7" destOrd="0" presId="urn:microsoft.com/office/officeart/2008/layout/LinedList"/>
    <dgm:cxn modelId="{43CA6DD3-C225-49EF-AF54-E128CABFF097}" type="presParOf" srcId="{DE9EF7A9-25B7-4F14-B87D-C37E13B5136E}" destId="{72CD84B5-E62A-4BE2-AC05-870489C90FEE}" srcOrd="0" destOrd="0" presId="urn:microsoft.com/office/officeart/2008/layout/LinedList"/>
    <dgm:cxn modelId="{D9798859-2712-4A98-B813-B217C7D554E5}" type="presParOf" srcId="{DE9EF7A9-25B7-4F14-B87D-C37E13B5136E}" destId="{B8B073B2-4FB3-4222-9876-D9E9452D3BEE}" srcOrd="1" destOrd="0" presId="urn:microsoft.com/office/officeart/2008/layout/LinedList"/>
    <dgm:cxn modelId="{7D8D6CC0-7EE4-4050-8E2C-816AA6E4081B}" type="presParOf" srcId="{AE278DF5-91EE-4BFB-9471-CA5FE1EE4D8B}" destId="{72625CAE-2262-4795-8B03-BB56A28FF0D2}" srcOrd="8" destOrd="0" presId="urn:microsoft.com/office/officeart/2008/layout/LinedList"/>
    <dgm:cxn modelId="{6E691576-ADA8-484A-AD0F-1E8462AC1751}" type="presParOf" srcId="{AE278DF5-91EE-4BFB-9471-CA5FE1EE4D8B}" destId="{0CAFA390-E0B5-4BE6-A2EB-D6C2DEE41376}" srcOrd="9" destOrd="0" presId="urn:microsoft.com/office/officeart/2008/layout/LinedList"/>
    <dgm:cxn modelId="{E2EAC030-A58A-459C-8B2E-5DBB78BCCD3D}" type="presParOf" srcId="{0CAFA390-E0B5-4BE6-A2EB-D6C2DEE41376}" destId="{8DCAE6A9-DBA0-4CA8-BE1B-6A0C75FE2D9D}" srcOrd="0" destOrd="0" presId="urn:microsoft.com/office/officeart/2008/layout/LinedList"/>
    <dgm:cxn modelId="{C85481F5-1891-40D1-90B3-285664684231}" type="presParOf" srcId="{0CAFA390-E0B5-4BE6-A2EB-D6C2DEE41376}" destId="{BCBF30ED-925F-40CF-B824-B7E2BBED7ED4}" srcOrd="1" destOrd="0" presId="urn:microsoft.com/office/officeart/2008/layout/LinedList"/>
    <dgm:cxn modelId="{F2A4C0DF-3FEA-41D3-BCB1-6C0C1259D1D6}" type="presParOf" srcId="{AE278DF5-91EE-4BFB-9471-CA5FE1EE4D8B}" destId="{C3F8F13C-5083-41D4-BF36-255B3EDA66CD}" srcOrd="10" destOrd="0" presId="urn:microsoft.com/office/officeart/2008/layout/LinedList"/>
    <dgm:cxn modelId="{BE2FAEF0-57AA-4A13-9AD0-FBF53A76D615}" type="presParOf" srcId="{AE278DF5-91EE-4BFB-9471-CA5FE1EE4D8B}" destId="{C91B2C0B-A523-4835-B361-BA5F2526408D}" srcOrd="11" destOrd="0" presId="urn:microsoft.com/office/officeart/2008/layout/LinedList"/>
    <dgm:cxn modelId="{A74639E8-19BB-4083-8838-75AEFD2AF2B2}" type="presParOf" srcId="{C91B2C0B-A523-4835-B361-BA5F2526408D}" destId="{9E94FADA-0F6C-4BB2-A08D-0B994341F67E}" srcOrd="0" destOrd="0" presId="urn:microsoft.com/office/officeart/2008/layout/LinedList"/>
    <dgm:cxn modelId="{917125C7-8A23-401D-814B-6163E5057A3B}" type="presParOf" srcId="{C91B2C0B-A523-4835-B361-BA5F2526408D}" destId="{7F869307-114D-449B-8D7D-91BFA54F6B27}" srcOrd="1" destOrd="0" presId="urn:microsoft.com/office/officeart/2008/layout/LinedList"/>
    <dgm:cxn modelId="{CFA37A62-09D1-4E21-A2ED-07D4634C12E6}" type="presParOf" srcId="{AE278DF5-91EE-4BFB-9471-CA5FE1EE4D8B}" destId="{5C7A5ECD-412B-4385-B742-DE791CB667E3}" srcOrd="12" destOrd="0" presId="urn:microsoft.com/office/officeart/2008/layout/LinedList"/>
    <dgm:cxn modelId="{4AF89BA4-A88A-4333-BE84-4A832C28BE62}" type="presParOf" srcId="{AE278DF5-91EE-4BFB-9471-CA5FE1EE4D8B}" destId="{8A5792E3-6FBA-487A-AE32-D4DA90F7AF2A}" srcOrd="13" destOrd="0" presId="urn:microsoft.com/office/officeart/2008/layout/LinedList"/>
    <dgm:cxn modelId="{E4DD7FB4-4899-46FC-89AF-E21BA8AA5399}" type="presParOf" srcId="{8A5792E3-6FBA-487A-AE32-D4DA90F7AF2A}" destId="{4F924DC5-3CF3-4D74-A98A-75D304371467}" srcOrd="0" destOrd="0" presId="urn:microsoft.com/office/officeart/2008/layout/LinedList"/>
    <dgm:cxn modelId="{E5712B10-A7DD-4BD1-B9CE-A76B6BFDE072}" type="presParOf" srcId="{8A5792E3-6FBA-487A-AE32-D4DA90F7AF2A}" destId="{1E16D6ED-A58C-4AF8-AD6A-1040ACC58D4A}" srcOrd="1" destOrd="0" presId="urn:microsoft.com/office/officeart/2008/layout/LinedList"/>
    <dgm:cxn modelId="{F6077CF0-E063-4F86-92D1-65B2200E0DFA}" type="presParOf" srcId="{AE278DF5-91EE-4BFB-9471-CA5FE1EE4D8B}" destId="{D2ED3A28-2090-4B9C-BC21-6748F0849ABB}" srcOrd="14" destOrd="0" presId="urn:microsoft.com/office/officeart/2008/layout/LinedList"/>
    <dgm:cxn modelId="{E7E57562-B3BC-4E29-959D-0DC57A1699DA}" type="presParOf" srcId="{AE278DF5-91EE-4BFB-9471-CA5FE1EE4D8B}" destId="{F3EE36AB-0A73-433F-B47D-16B4F38238C8}" srcOrd="15" destOrd="0" presId="urn:microsoft.com/office/officeart/2008/layout/LinedList"/>
    <dgm:cxn modelId="{EC3ED30C-2623-469B-BC18-3FDD3ACD8907}" type="presParOf" srcId="{F3EE36AB-0A73-433F-B47D-16B4F38238C8}" destId="{4F3C9CDE-300B-4615-AB06-964C2E4DEE06}" srcOrd="0" destOrd="0" presId="urn:microsoft.com/office/officeart/2008/layout/LinedList"/>
    <dgm:cxn modelId="{BB3D7758-977B-4FA7-B4F1-0BD92EA351D1}" type="presParOf" srcId="{F3EE36AB-0A73-433F-B47D-16B4F38238C8}" destId="{1DB7086E-A726-49A2-B1A6-1400F5FE9409}" srcOrd="1" destOrd="0" presId="urn:microsoft.com/office/officeart/2008/layout/LinedList"/>
    <dgm:cxn modelId="{F7EB5A6C-621C-4798-B865-C5AC20800563}" type="presParOf" srcId="{AE278DF5-91EE-4BFB-9471-CA5FE1EE4D8B}" destId="{02D3FA0A-1EA5-4E47-919D-78DE49CDDFB3}" srcOrd="16" destOrd="0" presId="urn:microsoft.com/office/officeart/2008/layout/LinedList"/>
    <dgm:cxn modelId="{7E23C764-6CAE-4E77-B8B2-7C942B9E3620}" type="presParOf" srcId="{AE278DF5-91EE-4BFB-9471-CA5FE1EE4D8B}" destId="{373EF9A4-9C28-4A6E-8BC6-7A931CE3824F}" srcOrd="17" destOrd="0" presId="urn:microsoft.com/office/officeart/2008/layout/LinedList"/>
    <dgm:cxn modelId="{F6C2748A-5254-48E5-88CC-1F9A84CA0979}" type="presParOf" srcId="{373EF9A4-9C28-4A6E-8BC6-7A931CE3824F}" destId="{77F3BA52-03E8-4EBF-84CF-5D8A92BF0997}" srcOrd="0" destOrd="0" presId="urn:microsoft.com/office/officeart/2008/layout/LinedList"/>
    <dgm:cxn modelId="{5F842DAC-E1C0-4935-8036-5FDA49E9DB01}" type="presParOf" srcId="{373EF9A4-9C28-4A6E-8BC6-7A931CE3824F}" destId="{EC980B6D-D413-4385-87FF-8E12C08CFBED}" srcOrd="1" destOrd="0" presId="urn:microsoft.com/office/officeart/2008/layout/LinedList"/>
    <dgm:cxn modelId="{E120C624-F499-40BE-BD26-61C7D1FDCAE7}" type="presParOf" srcId="{AE278DF5-91EE-4BFB-9471-CA5FE1EE4D8B}" destId="{5ACA0413-3A5E-4F8C-8A2E-F7E5C0EBCE98}" srcOrd="18" destOrd="0" presId="urn:microsoft.com/office/officeart/2008/layout/LinedList"/>
    <dgm:cxn modelId="{41998914-163C-43FD-96CD-C8A5615EEABE}" type="presParOf" srcId="{AE278DF5-91EE-4BFB-9471-CA5FE1EE4D8B}" destId="{243034C5-9831-44F3-B090-B768F073B478}" srcOrd="19" destOrd="0" presId="urn:microsoft.com/office/officeart/2008/layout/LinedList"/>
    <dgm:cxn modelId="{16BFA7C1-78CF-471B-864B-B8481B165E56}" type="presParOf" srcId="{243034C5-9831-44F3-B090-B768F073B478}" destId="{8D11C40D-8AF9-47FA-A202-F3C0D7EA837A}" srcOrd="0" destOrd="0" presId="urn:microsoft.com/office/officeart/2008/layout/LinedList"/>
    <dgm:cxn modelId="{2F9EE365-E7DF-4163-ACA5-4DB8422E9ADB}" type="presParOf" srcId="{243034C5-9831-44F3-B090-B768F073B478}" destId="{3B3FEB8E-C745-457C-BA01-90483E76A6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9035D-0E20-4C27-9561-A790B308C799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F41C9B-3680-4DD7-9ABA-C73140580803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2400" dirty="0"/>
            <a:t>We have been chasing EWM since 2008</a:t>
          </a:r>
        </a:p>
      </dgm:t>
    </dgm:pt>
    <dgm:pt modelId="{878F523F-83D0-4F82-B506-8CC184380E91}" type="parTrans" cxnId="{B83987FC-A04F-452C-A184-5BC36D14E5B1}">
      <dgm:prSet/>
      <dgm:spPr/>
      <dgm:t>
        <a:bodyPr/>
        <a:lstStyle/>
        <a:p>
          <a:endParaRPr lang="en-US"/>
        </a:p>
      </dgm:t>
    </dgm:pt>
    <dgm:pt modelId="{166AE760-72EE-4C82-A154-7F7B202D044D}" type="sibTrans" cxnId="{B83987FC-A04F-452C-A184-5BC36D14E5B1}">
      <dgm:prSet/>
      <dgm:spPr/>
      <dgm:t>
        <a:bodyPr/>
        <a:lstStyle/>
        <a:p>
          <a:endParaRPr lang="en-US"/>
        </a:p>
      </dgm:t>
    </dgm:pt>
    <dgm:pt modelId="{81E60550-803C-45B6-B05B-E4A3F7FA8F3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Unfortunately, we have not been making progress in reducing the amount of EWM in the lake despite high levels of volunteer and contractor work:</a:t>
          </a:r>
        </a:p>
        <a:p>
          <a:r>
            <a:rPr lang="en-US" dirty="0"/>
            <a:t>	EWM slowly spreading to new locations</a:t>
          </a:r>
        </a:p>
        <a:p>
          <a:r>
            <a:rPr lang="en-US" dirty="0"/>
            <a:t>	Little sustainable improvement in high density areas</a:t>
          </a:r>
        </a:p>
      </dgm:t>
    </dgm:pt>
    <dgm:pt modelId="{0D36596A-F6AC-43E8-BD34-BAF09220CD4D}" type="parTrans" cxnId="{75AA6BFA-14F7-468A-8372-603378B0B7FB}">
      <dgm:prSet/>
      <dgm:spPr/>
      <dgm:t>
        <a:bodyPr/>
        <a:lstStyle/>
        <a:p>
          <a:endParaRPr lang="en-US"/>
        </a:p>
      </dgm:t>
    </dgm:pt>
    <dgm:pt modelId="{F54F1280-EBA9-4A94-B1EF-E4F215E71603}" type="sibTrans" cxnId="{75AA6BFA-14F7-468A-8372-603378B0B7FB}">
      <dgm:prSet/>
      <dgm:spPr/>
      <dgm:t>
        <a:bodyPr/>
        <a:lstStyle/>
        <a:p>
          <a:endParaRPr lang="en-US"/>
        </a:p>
      </dgm:t>
    </dgm:pt>
    <dgm:pt modelId="{CE266868-C206-4EBC-AF63-C884B64A2745}">
      <dgm:prSet custT="1"/>
      <dgm:spPr>
        <a:solidFill>
          <a:schemeClr val="accent5"/>
        </a:solidFill>
      </dgm:spPr>
      <dgm:t>
        <a:bodyPr/>
        <a:lstStyle/>
        <a:p>
          <a:pPr algn="ctr"/>
          <a:r>
            <a:rPr lang="en-US" sz="2400" b="1" dirty="0"/>
            <a:t>The PLA Board thanks you for your financial support and volunteer activities!</a:t>
          </a:r>
          <a:endParaRPr lang="en-US" sz="2400" dirty="0"/>
        </a:p>
      </dgm:t>
    </dgm:pt>
    <dgm:pt modelId="{9B465348-1C80-4F1D-9BC8-2913F8F7FFF9}" type="parTrans" cxnId="{A8C9E046-849F-4A44-865E-B2EA08DA3235}">
      <dgm:prSet/>
      <dgm:spPr/>
      <dgm:t>
        <a:bodyPr/>
        <a:lstStyle/>
        <a:p>
          <a:endParaRPr lang="en-US"/>
        </a:p>
      </dgm:t>
    </dgm:pt>
    <dgm:pt modelId="{2BC94EC7-1FD6-4F2F-A84F-9767EA50399D}" type="sibTrans" cxnId="{A8C9E046-849F-4A44-865E-B2EA08DA3235}">
      <dgm:prSet/>
      <dgm:spPr/>
      <dgm:t>
        <a:bodyPr/>
        <a:lstStyle/>
        <a:p>
          <a:endParaRPr lang="en-US"/>
        </a:p>
      </dgm:t>
    </dgm:pt>
    <dgm:pt modelId="{5DC1610E-3FA5-46F4-BF66-004788365493}" type="pres">
      <dgm:prSet presAssocID="{D819035D-0E20-4C27-9561-A790B308C7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5E69E-D2E3-4017-83FC-9E69B635B84B}" type="pres">
      <dgm:prSet presAssocID="{04F41C9B-3680-4DD7-9ABA-C7314058080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B518C-DC72-4FD5-B5F6-9FAD5E6CBC21}" type="pres">
      <dgm:prSet presAssocID="{166AE760-72EE-4C82-A154-7F7B202D044D}" presName="spacer" presStyleCnt="0"/>
      <dgm:spPr/>
    </dgm:pt>
    <dgm:pt modelId="{31B5BD0C-3477-4C58-B321-DBF4B1AAC274}" type="pres">
      <dgm:prSet presAssocID="{81E60550-803C-45B6-B05B-E4A3F7FA8F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EC814-E52F-4CBF-9572-93049BE3599C}" type="pres">
      <dgm:prSet presAssocID="{F54F1280-EBA9-4A94-B1EF-E4F215E71603}" presName="spacer" presStyleCnt="0"/>
      <dgm:spPr/>
    </dgm:pt>
    <dgm:pt modelId="{E90066E6-E847-4324-B396-F1558597C49C}" type="pres">
      <dgm:prSet presAssocID="{CE266868-C206-4EBC-AF63-C884B64A27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1FCBF-EEF6-43EF-9963-5717EAF91FA4}" type="presOf" srcId="{CE266868-C206-4EBC-AF63-C884B64A2745}" destId="{E90066E6-E847-4324-B396-F1558597C49C}" srcOrd="0" destOrd="0" presId="urn:microsoft.com/office/officeart/2005/8/layout/vList2"/>
    <dgm:cxn modelId="{14102AC4-F29A-4170-BE78-95C1A1BBA9FC}" type="presOf" srcId="{81E60550-803C-45B6-B05B-E4A3F7FA8F35}" destId="{31B5BD0C-3477-4C58-B321-DBF4B1AAC274}" srcOrd="0" destOrd="0" presId="urn:microsoft.com/office/officeart/2005/8/layout/vList2"/>
    <dgm:cxn modelId="{F19D0B6C-908A-495E-A317-324015F2DDA8}" type="presOf" srcId="{04F41C9B-3680-4DD7-9ABA-C73140580803}" destId="{5475E69E-D2E3-4017-83FC-9E69B635B84B}" srcOrd="0" destOrd="0" presId="urn:microsoft.com/office/officeart/2005/8/layout/vList2"/>
    <dgm:cxn modelId="{75AA6BFA-14F7-468A-8372-603378B0B7FB}" srcId="{D819035D-0E20-4C27-9561-A790B308C799}" destId="{81E60550-803C-45B6-B05B-E4A3F7FA8F35}" srcOrd="1" destOrd="0" parTransId="{0D36596A-F6AC-43E8-BD34-BAF09220CD4D}" sibTransId="{F54F1280-EBA9-4A94-B1EF-E4F215E71603}"/>
    <dgm:cxn modelId="{FBF24BA4-1827-49A6-9EFE-5185EAA8A887}" type="presOf" srcId="{D819035D-0E20-4C27-9561-A790B308C799}" destId="{5DC1610E-3FA5-46F4-BF66-004788365493}" srcOrd="0" destOrd="0" presId="urn:microsoft.com/office/officeart/2005/8/layout/vList2"/>
    <dgm:cxn modelId="{B83987FC-A04F-452C-A184-5BC36D14E5B1}" srcId="{D819035D-0E20-4C27-9561-A790B308C799}" destId="{04F41C9B-3680-4DD7-9ABA-C73140580803}" srcOrd="0" destOrd="0" parTransId="{878F523F-83D0-4F82-B506-8CC184380E91}" sibTransId="{166AE760-72EE-4C82-A154-7F7B202D044D}"/>
    <dgm:cxn modelId="{A8C9E046-849F-4A44-865E-B2EA08DA3235}" srcId="{D819035D-0E20-4C27-9561-A790B308C799}" destId="{CE266868-C206-4EBC-AF63-C884B64A2745}" srcOrd="2" destOrd="0" parTransId="{9B465348-1C80-4F1D-9BC8-2913F8F7FFF9}" sibTransId="{2BC94EC7-1FD6-4F2F-A84F-9767EA50399D}"/>
    <dgm:cxn modelId="{FA5C3DAD-5E93-4437-B61F-F3F29CC021D7}" type="presParOf" srcId="{5DC1610E-3FA5-46F4-BF66-004788365493}" destId="{5475E69E-D2E3-4017-83FC-9E69B635B84B}" srcOrd="0" destOrd="0" presId="urn:microsoft.com/office/officeart/2005/8/layout/vList2"/>
    <dgm:cxn modelId="{21F396A6-00D2-4F66-A454-EA6633B07179}" type="presParOf" srcId="{5DC1610E-3FA5-46F4-BF66-004788365493}" destId="{40BB518C-DC72-4FD5-B5F6-9FAD5E6CBC21}" srcOrd="1" destOrd="0" presId="urn:microsoft.com/office/officeart/2005/8/layout/vList2"/>
    <dgm:cxn modelId="{2FDCDC3A-FC76-48A9-AC6C-0CB42714D23A}" type="presParOf" srcId="{5DC1610E-3FA5-46F4-BF66-004788365493}" destId="{31B5BD0C-3477-4C58-B321-DBF4B1AAC274}" srcOrd="2" destOrd="0" presId="urn:microsoft.com/office/officeart/2005/8/layout/vList2"/>
    <dgm:cxn modelId="{F052E41E-A34B-4BF2-81E7-DE5A69D89B25}" type="presParOf" srcId="{5DC1610E-3FA5-46F4-BF66-004788365493}" destId="{DABEC814-E52F-4CBF-9572-93049BE3599C}" srcOrd="3" destOrd="0" presId="urn:microsoft.com/office/officeart/2005/8/layout/vList2"/>
    <dgm:cxn modelId="{97D8B76A-3330-4A12-B9A1-0F37BFF378AD}" type="presParOf" srcId="{5DC1610E-3FA5-46F4-BF66-004788365493}" destId="{E90066E6-E847-4324-B396-F1558597C4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0F083-13B8-4E15-B6F3-3FE4752FEAB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702DB6-7564-462A-B0FC-7D40509ED9CD}">
      <dgm:prSet custT="1"/>
      <dgm:spPr/>
      <dgm:t>
        <a:bodyPr/>
        <a:lstStyle/>
        <a:p>
          <a:pPr>
            <a:defRPr b="1"/>
          </a:pPr>
          <a:r>
            <a:rPr lang="en-US" sz="2200" dirty="0"/>
            <a:t>Compiled our contract and volunteer harvest info from 2017-2021 across 48 shoreline sectors</a:t>
          </a:r>
        </a:p>
      </dgm:t>
    </dgm:pt>
    <dgm:pt modelId="{D39B6AC7-8CF8-4B40-9C26-9DA9CA6416ED}" type="parTrans" cxnId="{6B048074-CFAD-427B-AE85-6A94618BFC45}">
      <dgm:prSet/>
      <dgm:spPr/>
      <dgm:t>
        <a:bodyPr/>
        <a:lstStyle/>
        <a:p>
          <a:endParaRPr lang="en-US"/>
        </a:p>
      </dgm:t>
    </dgm:pt>
    <dgm:pt modelId="{B80B5B5C-EC85-46E6-BD13-BEFA9490C880}" type="sibTrans" cxnId="{6B048074-CFAD-427B-AE85-6A94618BFC45}">
      <dgm:prSet/>
      <dgm:spPr/>
      <dgm:t>
        <a:bodyPr/>
        <a:lstStyle/>
        <a:p>
          <a:endParaRPr lang="en-US"/>
        </a:p>
      </dgm:t>
    </dgm:pt>
    <dgm:pt modelId="{8659270A-6EA6-4C16-8542-46196491CA76}">
      <dgm:prSet custT="1"/>
      <dgm:spPr/>
      <dgm:t>
        <a:bodyPr/>
        <a:lstStyle/>
        <a:p>
          <a:r>
            <a:rPr lang="en-US" sz="2000" dirty="0"/>
            <a:t>Clarified patterns versus anecdotal info  </a:t>
          </a:r>
        </a:p>
      </dgm:t>
    </dgm:pt>
    <dgm:pt modelId="{262A689D-DAFF-44EB-A8D0-BB59DB353EA5}" type="parTrans" cxnId="{ABB9A922-6569-44F3-82ED-ABCAFEC2152A}">
      <dgm:prSet/>
      <dgm:spPr/>
      <dgm:t>
        <a:bodyPr/>
        <a:lstStyle/>
        <a:p>
          <a:endParaRPr lang="en-US"/>
        </a:p>
      </dgm:t>
    </dgm:pt>
    <dgm:pt modelId="{B0900FCD-581E-445B-92BC-0664D170AD25}" type="sibTrans" cxnId="{ABB9A922-6569-44F3-82ED-ABCAFEC2152A}">
      <dgm:prSet/>
      <dgm:spPr/>
      <dgm:t>
        <a:bodyPr/>
        <a:lstStyle/>
        <a:p>
          <a:endParaRPr lang="en-US"/>
        </a:p>
      </dgm:t>
    </dgm:pt>
    <dgm:pt modelId="{5C342621-8B9F-4AF9-A44D-B558C754F2D6}">
      <dgm:prSet custT="1"/>
      <dgm:spPr/>
      <dgm:t>
        <a:bodyPr/>
        <a:lstStyle/>
        <a:p>
          <a:r>
            <a:rPr lang="en-US" sz="2000" dirty="0"/>
            <a:t>Confirmed slow expansion</a:t>
          </a:r>
        </a:p>
      </dgm:t>
    </dgm:pt>
    <dgm:pt modelId="{FDF7EA05-A38E-42B2-A561-A1798677E40B}" type="parTrans" cxnId="{F7E392D7-D615-4104-A423-73B0CA9B63BF}">
      <dgm:prSet/>
      <dgm:spPr/>
      <dgm:t>
        <a:bodyPr/>
        <a:lstStyle/>
        <a:p>
          <a:endParaRPr lang="en-US"/>
        </a:p>
      </dgm:t>
    </dgm:pt>
    <dgm:pt modelId="{380BE7F7-7A25-4885-934F-422340B6757C}" type="sibTrans" cxnId="{F7E392D7-D615-4104-A423-73B0CA9B63BF}">
      <dgm:prSet/>
      <dgm:spPr/>
      <dgm:t>
        <a:bodyPr/>
        <a:lstStyle/>
        <a:p>
          <a:endParaRPr lang="en-US"/>
        </a:p>
      </dgm:t>
    </dgm:pt>
    <dgm:pt modelId="{01ECFDFC-A941-474C-8C00-A476205617AF}">
      <dgm:prSet/>
      <dgm:spPr/>
      <dgm:t>
        <a:bodyPr/>
        <a:lstStyle/>
        <a:p>
          <a:pPr>
            <a:defRPr b="1"/>
          </a:pPr>
          <a:r>
            <a:rPr lang="en-US" dirty="0"/>
            <a:t>Compiled all knowledge held regarding nature of lake and growth by sector</a:t>
          </a:r>
        </a:p>
      </dgm:t>
    </dgm:pt>
    <dgm:pt modelId="{8424986E-631F-4411-A58F-66D98153D110}" type="parTrans" cxnId="{BC991271-8E0B-40B9-9C62-58C2DA1DB97F}">
      <dgm:prSet/>
      <dgm:spPr/>
      <dgm:t>
        <a:bodyPr/>
        <a:lstStyle/>
        <a:p>
          <a:endParaRPr lang="en-US"/>
        </a:p>
      </dgm:t>
    </dgm:pt>
    <dgm:pt modelId="{B6AEEA84-E231-4D77-88DF-3D110E5DB725}" type="sibTrans" cxnId="{BC991271-8E0B-40B9-9C62-58C2DA1DB97F}">
      <dgm:prSet/>
      <dgm:spPr/>
      <dgm:t>
        <a:bodyPr/>
        <a:lstStyle/>
        <a:p>
          <a:endParaRPr lang="en-US"/>
        </a:p>
      </dgm:t>
    </dgm:pt>
    <dgm:pt modelId="{2C23EF9C-33BE-48AD-AA3F-3DB617818F4E}">
      <dgm:prSet custT="1"/>
      <dgm:spPr/>
      <dgm:t>
        <a:bodyPr/>
        <a:lstStyle/>
        <a:p>
          <a:r>
            <a:rPr lang="en-US" sz="2000" dirty="0"/>
            <a:t>Shoreline and bottom composition/native vegetation/historical growth/wind &amp; current patterns</a:t>
          </a:r>
        </a:p>
      </dgm:t>
    </dgm:pt>
    <dgm:pt modelId="{0AE0B7BA-6316-4578-A0AB-8730EB295771}" type="parTrans" cxnId="{F8AF8B7D-4F9D-426F-BC8C-4B2E8D0D5595}">
      <dgm:prSet/>
      <dgm:spPr/>
      <dgm:t>
        <a:bodyPr/>
        <a:lstStyle/>
        <a:p>
          <a:endParaRPr lang="en-US"/>
        </a:p>
      </dgm:t>
    </dgm:pt>
    <dgm:pt modelId="{62616244-66B8-463D-8303-BBEA28EAC340}" type="sibTrans" cxnId="{F8AF8B7D-4F9D-426F-BC8C-4B2E8D0D5595}">
      <dgm:prSet/>
      <dgm:spPr/>
      <dgm:t>
        <a:bodyPr/>
        <a:lstStyle/>
        <a:p>
          <a:endParaRPr lang="en-US"/>
        </a:p>
      </dgm:t>
    </dgm:pt>
    <dgm:pt modelId="{D495508C-442A-49DC-9940-3A25119CCA96}">
      <dgm:prSet custT="1"/>
      <dgm:spPr/>
      <dgm:t>
        <a:bodyPr/>
        <a:lstStyle/>
        <a:p>
          <a:r>
            <a:rPr lang="en-US" sz="2000" i="1" dirty="0"/>
            <a:t>Several key learnings</a:t>
          </a:r>
        </a:p>
      </dgm:t>
    </dgm:pt>
    <dgm:pt modelId="{A9ED3567-CC55-4AB0-82A5-59A5293C30D3}" type="parTrans" cxnId="{FDC1DEE2-3E6F-4007-B0EC-4A07C12DD855}">
      <dgm:prSet/>
      <dgm:spPr/>
      <dgm:t>
        <a:bodyPr/>
        <a:lstStyle/>
        <a:p>
          <a:endParaRPr lang="en-US"/>
        </a:p>
      </dgm:t>
    </dgm:pt>
    <dgm:pt modelId="{E69C1300-DA1A-430F-8257-7D95D715E0BC}" type="sibTrans" cxnId="{FDC1DEE2-3E6F-4007-B0EC-4A07C12DD855}">
      <dgm:prSet/>
      <dgm:spPr/>
      <dgm:t>
        <a:bodyPr/>
        <a:lstStyle/>
        <a:p>
          <a:endParaRPr lang="en-US"/>
        </a:p>
      </dgm:t>
    </dgm:pt>
    <dgm:pt modelId="{715E93CC-D0F4-4F1F-AF3D-092300986C0B}">
      <dgm:prSet custT="1"/>
      <dgm:spPr/>
      <dgm:t>
        <a:bodyPr/>
        <a:lstStyle/>
        <a:p>
          <a:r>
            <a:rPr lang="en-US" sz="2000" i="0" dirty="0"/>
            <a:t> EWM spread is primarily driven by wind generated currents</a:t>
          </a:r>
          <a:endParaRPr lang="en-US" sz="2000" dirty="0"/>
        </a:p>
      </dgm:t>
    </dgm:pt>
    <dgm:pt modelId="{F7FD967E-CED3-445C-9196-10CE36A4E00E}" type="parTrans" cxnId="{252A40A7-8AF2-48B1-B607-4387191A484A}">
      <dgm:prSet/>
      <dgm:spPr/>
      <dgm:t>
        <a:bodyPr/>
        <a:lstStyle/>
        <a:p>
          <a:endParaRPr lang="en-US"/>
        </a:p>
      </dgm:t>
    </dgm:pt>
    <dgm:pt modelId="{FF752CE3-F001-4FA5-BF0F-1F2EB435B27E}" type="sibTrans" cxnId="{252A40A7-8AF2-48B1-B607-4387191A484A}">
      <dgm:prSet/>
      <dgm:spPr/>
      <dgm:t>
        <a:bodyPr/>
        <a:lstStyle/>
        <a:p>
          <a:endParaRPr lang="en-US"/>
        </a:p>
      </dgm:t>
    </dgm:pt>
    <dgm:pt modelId="{8489527B-6808-41EA-8858-7C14B3B38A2D}">
      <dgm:prSet custT="1"/>
      <dgm:spPr/>
      <dgm:t>
        <a:bodyPr/>
        <a:lstStyle/>
        <a:p>
          <a:r>
            <a:rPr lang="en-US" sz="2000" i="0" dirty="0"/>
            <a:t>Many sectors do not generate fragments that spread elsewhere in the lake</a:t>
          </a:r>
          <a:endParaRPr lang="en-US" sz="2000" dirty="0"/>
        </a:p>
      </dgm:t>
    </dgm:pt>
    <dgm:pt modelId="{4A8B7A3B-8690-477E-ABA1-7637937C57E4}" type="parTrans" cxnId="{A3C4986A-F166-44CC-9946-2EBAF59B422B}">
      <dgm:prSet/>
      <dgm:spPr/>
      <dgm:t>
        <a:bodyPr/>
        <a:lstStyle/>
        <a:p>
          <a:endParaRPr lang="en-US"/>
        </a:p>
      </dgm:t>
    </dgm:pt>
    <dgm:pt modelId="{C48C8E60-764B-4FFB-9FF9-EF46929F050A}" type="sibTrans" cxnId="{A3C4986A-F166-44CC-9946-2EBAF59B422B}">
      <dgm:prSet/>
      <dgm:spPr/>
      <dgm:t>
        <a:bodyPr/>
        <a:lstStyle/>
        <a:p>
          <a:endParaRPr lang="en-US"/>
        </a:p>
      </dgm:t>
    </dgm:pt>
    <dgm:pt modelId="{C9BE0D15-E90A-4BDA-8871-DD3F6F1F1ACD}">
      <dgm:prSet custT="1"/>
      <dgm:spPr/>
      <dgm:t>
        <a:bodyPr/>
        <a:lstStyle/>
        <a:p>
          <a:r>
            <a:rPr lang="en-US" sz="2000" i="0" dirty="0"/>
            <a:t>Need to improve our understanding of the lower lake</a:t>
          </a:r>
          <a:endParaRPr lang="en-US" sz="2000" dirty="0"/>
        </a:p>
      </dgm:t>
    </dgm:pt>
    <dgm:pt modelId="{ADD7AD78-F268-4B0D-8B55-04A032876E3E}" type="parTrans" cxnId="{08E17BF3-9E98-4CC8-AB11-14C93B89A880}">
      <dgm:prSet/>
      <dgm:spPr/>
      <dgm:t>
        <a:bodyPr/>
        <a:lstStyle/>
        <a:p>
          <a:endParaRPr lang="en-US"/>
        </a:p>
      </dgm:t>
    </dgm:pt>
    <dgm:pt modelId="{F1AB1309-B926-4393-BF17-004E57A43AAC}" type="sibTrans" cxnId="{08E17BF3-9E98-4CC8-AB11-14C93B89A880}">
      <dgm:prSet/>
      <dgm:spPr/>
      <dgm:t>
        <a:bodyPr/>
        <a:lstStyle/>
        <a:p>
          <a:endParaRPr lang="en-US"/>
        </a:p>
      </dgm:t>
    </dgm:pt>
    <dgm:pt modelId="{292DE007-EA09-41A7-9605-2497975C44E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defRPr b="1"/>
          </a:pPr>
          <a:r>
            <a:rPr lang="en-US" dirty="0"/>
            <a:t>Instrumental in developing our plans for 2022 – 2024</a:t>
          </a:r>
        </a:p>
      </dgm:t>
    </dgm:pt>
    <dgm:pt modelId="{B70276DC-23B9-4993-939A-78C1635E60BE}" type="parTrans" cxnId="{FCF7A3D6-D925-4898-A550-53D81E9A794C}">
      <dgm:prSet/>
      <dgm:spPr/>
      <dgm:t>
        <a:bodyPr/>
        <a:lstStyle/>
        <a:p>
          <a:endParaRPr lang="en-US"/>
        </a:p>
      </dgm:t>
    </dgm:pt>
    <dgm:pt modelId="{38A21A4C-7D05-4598-B48A-B7559BC9D75E}" type="sibTrans" cxnId="{FCF7A3D6-D925-4898-A550-53D81E9A794C}">
      <dgm:prSet/>
      <dgm:spPr/>
      <dgm:t>
        <a:bodyPr/>
        <a:lstStyle/>
        <a:p>
          <a:endParaRPr lang="en-US"/>
        </a:p>
      </dgm:t>
    </dgm:pt>
    <dgm:pt modelId="{B2EC718C-38EC-46A6-8B46-F87F48242C5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defRPr b="1"/>
          </a:pPr>
          <a:r>
            <a:rPr lang="en-US" dirty="0"/>
            <a:t>We have a detailed plan for 2022 outlining actions required for every lakeshore sector</a:t>
          </a:r>
        </a:p>
      </dgm:t>
    </dgm:pt>
    <dgm:pt modelId="{5FCFFDFF-08EF-4839-9C2C-4D6A6C612F63}" type="parTrans" cxnId="{6B51CA34-F65B-4D0A-8E34-84702BB8B3B0}">
      <dgm:prSet/>
      <dgm:spPr/>
      <dgm:t>
        <a:bodyPr/>
        <a:lstStyle/>
        <a:p>
          <a:endParaRPr lang="en-US"/>
        </a:p>
      </dgm:t>
    </dgm:pt>
    <dgm:pt modelId="{B68D2FF9-590F-4A3D-BCE6-DD087E25A0AD}" type="sibTrans" cxnId="{6B51CA34-F65B-4D0A-8E34-84702BB8B3B0}">
      <dgm:prSet/>
      <dgm:spPr/>
      <dgm:t>
        <a:bodyPr/>
        <a:lstStyle/>
        <a:p>
          <a:endParaRPr lang="en-US"/>
        </a:p>
      </dgm:t>
    </dgm:pt>
    <dgm:pt modelId="{71D20E3A-516E-4337-A08F-EE6CDD7BEF2E}" type="pres">
      <dgm:prSet presAssocID="{4C60F083-13B8-4E15-B6F3-3FE4752FEA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907C2-33AE-46BF-B5ED-7CBC8B9BF2CE}" type="pres">
      <dgm:prSet presAssocID="{0D702DB6-7564-462A-B0FC-7D40509ED9C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332C0-C098-46D1-B1CA-25A0ADF39B7A}" type="pres">
      <dgm:prSet presAssocID="{0D702DB6-7564-462A-B0FC-7D40509ED9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E0785-6822-47CE-AC23-381143D836E6}" type="pres">
      <dgm:prSet presAssocID="{01ECFDFC-A941-474C-8C00-A476205617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C2BC4-0BB7-4696-A2BE-660624BBDA3E}" type="pres">
      <dgm:prSet presAssocID="{01ECFDFC-A941-474C-8C00-A476205617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00A46-9D37-401C-A4EA-7F17F4207FBB}" type="pres">
      <dgm:prSet presAssocID="{292DE007-EA09-41A7-9605-2497975C44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E7A70-6166-4A66-B8CA-FB4A48572D77}" type="pres">
      <dgm:prSet presAssocID="{38A21A4C-7D05-4598-B48A-B7559BC9D75E}" presName="spacer" presStyleCnt="0"/>
      <dgm:spPr/>
    </dgm:pt>
    <dgm:pt modelId="{7C79CBDD-665E-4880-9776-62CC9A3068F6}" type="pres">
      <dgm:prSet presAssocID="{B2EC718C-38EC-46A6-8B46-F87F48242C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91271-8E0B-40B9-9C62-58C2DA1DB97F}" srcId="{4C60F083-13B8-4E15-B6F3-3FE4752FEAB8}" destId="{01ECFDFC-A941-474C-8C00-A476205617AF}" srcOrd="1" destOrd="0" parTransId="{8424986E-631F-4411-A58F-66D98153D110}" sibTransId="{B6AEEA84-E231-4D77-88DF-3D110E5DB725}"/>
    <dgm:cxn modelId="{BDED876B-C4FC-4326-81E9-88315A46E4C8}" type="presOf" srcId="{8489527B-6808-41EA-8858-7C14B3B38A2D}" destId="{7E0C2BC4-0BB7-4696-A2BE-660624BBDA3E}" srcOrd="0" destOrd="3" presId="urn:microsoft.com/office/officeart/2005/8/layout/vList2"/>
    <dgm:cxn modelId="{6849F9E4-AF46-49C7-9EBE-16D9AB965619}" type="presOf" srcId="{C9BE0D15-E90A-4BDA-8871-DD3F6F1F1ACD}" destId="{7E0C2BC4-0BB7-4696-A2BE-660624BBDA3E}" srcOrd="0" destOrd="4" presId="urn:microsoft.com/office/officeart/2005/8/layout/vList2"/>
    <dgm:cxn modelId="{6B048074-CFAD-427B-AE85-6A94618BFC45}" srcId="{4C60F083-13B8-4E15-B6F3-3FE4752FEAB8}" destId="{0D702DB6-7564-462A-B0FC-7D40509ED9CD}" srcOrd="0" destOrd="0" parTransId="{D39B6AC7-8CF8-4B40-9C26-9DA9CA6416ED}" sibTransId="{B80B5B5C-EC85-46E6-BD13-BEFA9490C880}"/>
    <dgm:cxn modelId="{A3C4986A-F166-44CC-9946-2EBAF59B422B}" srcId="{D495508C-442A-49DC-9940-3A25119CCA96}" destId="{8489527B-6808-41EA-8858-7C14B3B38A2D}" srcOrd="1" destOrd="0" parTransId="{4A8B7A3B-8690-477E-ABA1-7637937C57E4}" sibTransId="{C48C8E60-764B-4FFB-9FF9-EF46929F050A}"/>
    <dgm:cxn modelId="{D63209D2-240F-44E7-8803-9FB79707C5B1}" type="presOf" srcId="{292DE007-EA09-41A7-9605-2497975C44EA}" destId="{CB200A46-9D37-401C-A4EA-7F17F4207FBB}" srcOrd="0" destOrd="0" presId="urn:microsoft.com/office/officeart/2005/8/layout/vList2"/>
    <dgm:cxn modelId="{ABB9A922-6569-44F3-82ED-ABCAFEC2152A}" srcId="{0D702DB6-7564-462A-B0FC-7D40509ED9CD}" destId="{8659270A-6EA6-4C16-8542-46196491CA76}" srcOrd="0" destOrd="0" parTransId="{262A689D-DAFF-44EB-A8D0-BB59DB353EA5}" sibTransId="{B0900FCD-581E-445B-92BC-0664D170AD25}"/>
    <dgm:cxn modelId="{F7E392D7-D615-4104-A423-73B0CA9B63BF}" srcId="{0D702DB6-7564-462A-B0FC-7D40509ED9CD}" destId="{5C342621-8B9F-4AF9-A44D-B558C754F2D6}" srcOrd="1" destOrd="0" parTransId="{FDF7EA05-A38E-42B2-A561-A1798677E40B}" sibTransId="{380BE7F7-7A25-4885-934F-422340B6757C}"/>
    <dgm:cxn modelId="{08E17BF3-9E98-4CC8-AB11-14C93B89A880}" srcId="{D495508C-442A-49DC-9940-3A25119CCA96}" destId="{C9BE0D15-E90A-4BDA-8871-DD3F6F1F1ACD}" srcOrd="2" destOrd="0" parTransId="{ADD7AD78-F268-4B0D-8B55-04A032876E3E}" sibTransId="{F1AB1309-B926-4393-BF17-004E57A43AAC}"/>
    <dgm:cxn modelId="{768767C5-AAB8-4C20-903F-CAABD33184BC}" type="presOf" srcId="{5C342621-8B9F-4AF9-A44D-B558C754F2D6}" destId="{F8E332C0-C098-46D1-B1CA-25A0ADF39B7A}" srcOrd="0" destOrd="1" presId="urn:microsoft.com/office/officeart/2005/8/layout/vList2"/>
    <dgm:cxn modelId="{6B51CA34-F65B-4D0A-8E34-84702BB8B3B0}" srcId="{4C60F083-13B8-4E15-B6F3-3FE4752FEAB8}" destId="{B2EC718C-38EC-46A6-8B46-F87F48242C55}" srcOrd="3" destOrd="0" parTransId="{5FCFFDFF-08EF-4839-9C2C-4D6A6C612F63}" sibTransId="{B68D2FF9-590F-4A3D-BCE6-DD087E25A0AD}"/>
    <dgm:cxn modelId="{FCF7A3D6-D925-4898-A550-53D81E9A794C}" srcId="{4C60F083-13B8-4E15-B6F3-3FE4752FEAB8}" destId="{292DE007-EA09-41A7-9605-2497975C44EA}" srcOrd="2" destOrd="0" parTransId="{B70276DC-23B9-4993-939A-78C1635E60BE}" sibTransId="{38A21A4C-7D05-4598-B48A-B7559BC9D75E}"/>
    <dgm:cxn modelId="{8F43490D-4747-4DDD-9F62-98463AD70B78}" type="presOf" srcId="{01ECFDFC-A941-474C-8C00-A476205617AF}" destId="{513E0785-6822-47CE-AC23-381143D836E6}" srcOrd="0" destOrd="0" presId="urn:microsoft.com/office/officeart/2005/8/layout/vList2"/>
    <dgm:cxn modelId="{8D72F36A-616A-477B-AC2A-106ADC02F0D4}" type="presOf" srcId="{0D702DB6-7564-462A-B0FC-7D40509ED9CD}" destId="{646907C2-33AE-46BF-B5ED-7CBC8B9BF2CE}" srcOrd="0" destOrd="0" presId="urn:microsoft.com/office/officeart/2005/8/layout/vList2"/>
    <dgm:cxn modelId="{676FF980-C559-4F06-BCF0-C1F4004B1172}" type="presOf" srcId="{4C60F083-13B8-4E15-B6F3-3FE4752FEAB8}" destId="{71D20E3A-516E-4337-A08F-EE6CDD7BEF2E}" srcOrd="0" destOrd="0" presId="urn:microsoft.com/office/officeart/2005/8/layout/vList2"/>
    <dgm:cxn modelId="{F8AF8B7D-4F9D-426F-BC8C-4B2E8D0D5595}" srcId="{01ECFDFC-A941-474C-8C00-A476205617AF}" destId="{2C23EF9C-33BE-48AD-AA3F-3DB617818F4E}" srcOrd="0" destOrd="0" parTransId="{0AE0B7BA-6316-4578-A0AB-8730EB295771}" sibTransId="{62616244-66B8-463D-8303-BBEA28EAC340}"/>
    <dgm:cxn modelId="{0C6400C3-5432-4A7A-A214-D973433DFAFB}" type="presOf" srcId="{715E93CC-D0F4-4F1F-AF3D-092300986C0B}" destId="{7E0C2BC4-0BB7-4696-A2BE-660624BBDA3E}" srcOrd="0" destOrd="2" presId="urn:microsoft.com/office/officeart/2005/8/layout/vList2"/>
    <dgm:cxn modelId="{675C9E9A-DFC0-4B94-BE95-706FA5066689}" type="presOf" srcId="{D495508C-442A-49DC-9940-3A25119CCA96}" destId="{7E0C2BC4-0BB7-4696-A2BE-660624BBDA3E}" srcOrd="0" destOrd="1" presId="urn:microsoft.com/office/officeart/2005/8/layout/vList2"/>
    <dgm:cxn modelId="{BFF1862A-D153-4412-939F-0728CE6EB62D}" type="presOf" srcId="{8659270A-6EA6-4C16-8542-46196491CA76}" destId="{F8E332C0-C098-46D1-B1CA-25A0ADF39B7A}" srcOrd="0" destOrd="0" presId="urn:microsoft.com/office/officeart/2005/8/layout/vList2"/>
    <dgm:cxn modelId="{84F521D6-4CC9-408C-B009-EA0DC52A1E82}" type="presOf" srcId="{B2EC718C-38EC-46A6-8B46-F87F48242C55}" destId="{7C79CBDD-665E-4880-9776-62CC9A3068F6}" srcOrd="0" destOrd="0" presId="urn:microsoft.com/office/officeart/2005/8/layout/vList2"/>
    <dgm:cxn modelId="{FDC1DEE2-3E6F-4007-B0EC-4A07C12DD855}" srcId="{01ECFDFC-A941-474C-8C00-A476205617AF}" destId="{D495508C-442A-49DC-9940-3A25119CCA96}" srcOrd="1" destOrd="0" parTransId="{A9ED3567-CC55-4AB0-82A5-59A5293C30D3}" sibTransId="{E69C1300-DA1A-430F-8257-7D95D715E0BC}"/>
    <dgm:cxn modelId="{39F59315-47D2-4C03-9991-ABF7A4D37FA0}" type="presOf" srcId="{2C23EF9C-33BE-48AD-AA3F-3DB617818F4E}" destId="{7E0C2BC4-0BB7-4696-A2BE-660624BBDA3E}" srcOrd="0" destOrd="0" presId="urn:microsoft.com/office/officeart/2005/8/layout/vList2"/>
    <dgm:cxn modelId="{252A40A7-8AF2-48B1-B607-4387191A484A}" srcId="{D495508C-442A-49DC-9940-3A25119CCA96}" destId="{715E93CC-D0F4-4F1F-AF3D-092300986C0B}" srcOrd="0" destOrd="0" parTransId="{F7FD967E-CED3-445C-9196-10CE36A4E00E}" sibTransId="{FF752CE3-F001-4FA5-BF0F-1F2EB435B27E}"/>
    <dgm:cxn modelId="{1A4F0B8C-FF2F-41FE-B182-E9BEE591658E}" type="presParOf" srcId="{71D20E3A-516E-4337-A08F-EE6CDD7BEF2E}" destId="{646907C2-33AE-46BF-B5ED-7CBC8B9BF2CE}" srcOrd="0" destOrd="0" presId="urn:microsoft.com/office/officeart/2005/8/layout/vList2"/>
    <dgm:cxn modelId="{B7BBFED2-F6E2-4270-898F-C5D68A45DC95}" type="presParOf" srcId="{71D20E3A-516E-4337-A08F-EE6CDD7BEF2E}" destId="{F8E332C0-C098-46D1-B1CA-25A0ADF39B7A}" srcOrd="1" destOrd="0" presId="urn:microsoft.com/office/officeart/2005/8/layout/vList2"/>
    <dgm:cxn modelId="{FE37C2B8-3B6A-4E78-B5E0-717C8ED38290}" type="presParOf" srcId="{71D20E3A-516E-4337-A08F-EE6CDD7BEF2E}" destId="{513E0785-6822-47CE-AC23-381143D836E6}" srcOrd="2" destOrd="0" presId="urn:microsoft.com/office/officeart/2005/8/layout/vList2"/>
    <dgm:cxn modelId="{81B162A3-DF1B-4E67-A3AC-EDC48967964D}" type="presParOf" srcId="{71D20E3A-516E-4337-A08F-EE6CDD7BEF2E}" destId="{7E0C2BC4-0BB7-4696-A2BE-660624BBDA3E}" srcOrd="3" destOrd="0" presId="urn:microsoft.com/office/officeart/2005/8/layout/vList2"/>
    <dgm:cxn modelId="{3B149060-98D1-4132-AE2D-4415081F0827}" type="presParOf" srcId="{71D20E3A-516E-4337-A08F-EE6CDD7BEF2E}" destId="{CB200A46-9D37-401C-A4EA-7F17F4207FBB}" srcOrd="4" destOrd="0" presId="urn:microsoft.com/office/officeart/2005/8/layout/vList2"/>
    <dgm:cxn modelId="{3B95EB27-44E1-4A3E-98A4-C2AA734CCE5B}" type="presParOf" srcId="{71D20E3A-516E-4337-A08F-EE6CDD7BEF2E}" destId="{896E7A70-6166-4A66-B8CA-FB4A48572D77}" srcOrd="5" destOrd="0" presId="urn:microsoft.com/office/officeart/2005/8/layout/vList2"/>
    <dgm:cxn modelId="{CB5793B6-D41D-4F38-86D2-39F500639A84}" type="presParOf" srcId="{71D20E3A-516E-4337-A08F-EE6CDD7BEF2E}" destId="{7C79CBDD-665E-4880-9776-62CC9A3068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C3DC03-55BC-45C1-80DC-E4C83D209E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3BE9E-8122-4460-A04B-928758A5E100}">
      <dgm:prSet custT="1"/>
      <dgm:spPr/>
      <dgm:t>
        <a:bodyPr/>
        <a:lstStyle/>
        <a:p>
          <a:r>
            <a:rPr lang="en-US" sz="1800" dirty="0"/>
            <a:t>Invasives committee to meet every 2 weeks to assess progress and determine work needed during next 2 weeks</a:t>
          </a:r>
        </a:p>
      </dgm:t>
    </dgm:pt>
    <dgm:pt modelId="{80802489-507C-4362-A063-9AB789E81CEA}" type="parTrans" cxnId="{E34FD14F-B228-4F64-891D-A0C993735B77}">
      <dgm:prSet/>
      <dgm:spPr/>
      <dgm:t>
        <a:bodyPr/>
        <a:lstStyle/>
        <a:p>
          <a:endParaRPr lang="en-US"/>
        </a:p>
      </dgm:t>
    </dgm:pt>
    <dgm:pt modelId="{653461EF-6B75-4546-991C-118DA441BD5C}" type="sibTrans" cxnId="{E34FD14F-B228-4F64-891D-A0C993735B77}">
      <dgm:prSet/>
      <dgm:spPr/>
      <dgm:t>
        <a:bodyPr/>
        <a:lstStyle/>
        <a:p>
          <a:endParaRPr lang="en-US"/>
        </a:p>
      </dgm:t>
    </dgm:pt>
    <dgm:pt modelId="{D15E0642-A350-47CD-81A6-32201C184A22}">
      <dgm:prSet custT="1"/>
      <dgm:spPr/>
      <dgm:t>
        <a:bodyPr/>
        <a:lstStyle/>
        <a:p>
          <a:r>
            <a:rPr lang="en-US" sz="1800" dirty="0"/>
            <a:t>Aggressive harvesting as per the sector by sector 2022 plan – </a:t>
          </a:r>
          <a:r>
            <a:rPr lang="en-US" sz="1800" dirty="0" err="1"/>
            <a:t>Aqualogic</a:t>
          </a:r>
          <a:r>
            <a:rPr lang="en-US" sz="1800" dirty="0"/>
            <a:t> on the lake 5 days/week from late</a:t>
          </a:r>
        </a:p>
        <a:p>
          <a:r>
            <a:rPr lang="en-US" sz="1800" dirty="0"/>
            <a:t> May – August (70 days)</a:t>
          </a:r>
        </a:p>
      </dgm:t>
    </dgm:pt>
    <dgm:pt modelId="{94F2004B-F0D3-4874-881C-8600B9E18BA8}" type="parTrans" cxnId="{FF39DD76-C6BC-4F00-8DB5-907115846AB7}">
      <dgm:prSet/>
      <dgm:spPr/>
      <dgm:t>
        <a:bodyPr/>
        <a:lstStyle/>
        <a:p>
          <a:endParaRPr lang="en-US"/>
        </a:p>
      </dgm:t>
    </dgm:pt>
    <dgm:pt modelId="{9485C44B-5F6E-4F00-BBAA-4643E20553DA}" type="sibTrans" cxnId="{FF39DD76-C6BC-4F00-8DB5-907115846AB7}">
      <dgm:prSet/>
      <dgm:spPr/>
      <dgm:t>
        <a:bodyPr/>
        <a:lstStyle/>
        <a:p>
          <a:endParaRPr lang="en-US"/>
        </a:p>
      </dgm:t>
    </dgm:pt>
    <dgm:pt modelId="{FCB7FA70-DAC8-4F24-98B3-DACAC6D76FEC}">
      <dgm:prSet custT="1"/>
      <dgm:spPr/>
      <dgm:t>
        <a:bodyPr/>
        <a:lstStyle/>
        <a:p>
          <a:r>
            <a:rPr lang="en-US" sz="1800" dirty="0"/>
            <a:t>Use of a newly developed app to record/communicate scouting and harvesting information</a:t>
          </a:r>
        </a:p>
      </dgm:t>
    </dgm:pt>
    <dgm:pt modelId="{4F4424C0-2D1A-4AF0-B6AF-2F9786171C35}" type="parTrans" cxnId="{F6758E83-942B-4C65-8DBC-AF5CB01AD32F}">
      <dgm:prSet/>
      <dgm:spPr/>
      <dgm:t>
        <a:bodyPr/>
        <a:lstStyle/>
        <a:p>
          <a:endParaRPr lang="en-US"/>
        </a:p>
      </dgm:t>
    </dgm:pt>
    <dgm:pt modelId="{70EA576B-7F31-41FB-8CFD-3526A6C21DE0}" type="sibTrans" cxnId="{F6758E83-942B-4C65-8DBC-AF5CB01AD32F}">
      <dgm:prSet/>
      <dgm:spPr/>
      <dgm:t>
        <a:bodyPr/>
        <a:lstStyle/>
        <a:p>
          <a:endParaRPr lang="en-US"/>
        </a:p>
      </dgm:t>
    </dgm:pt>
    <dgm:pt modelId="{76DB4442-D935-4F9A-8265-8E161EF2FEE4}">
      <dgm:prSet custT="1"/>
      <dgm:spPr/>
      <dgm:t>
        <a:bodyPr/>
        <a:lstStyle/>
        <a:p>
          <a:r>
            <a:rPr lang="en-US" sz="1800" dirty="0"/>
            <a:t>Identification of all areas that are difficult to successfully hand harvest</a:t>
          </a:r>
        </a:p>
      </dgm:t>
    </dgm:pt>
    <dgm:pt modelId="{812A0D17-36F8-4C55-AE2D-196D877FE3FE}" type="parTrans" cxnId="{DB8A35CF-28AF-46A0-AE60-9D98C8EF073F}">
      <dgm:prSet/>
      <dgm:spPr/>
      <dgm:t>
        <a:bodyPr/>
        <a:lstStyle/>
        <a:p>
          <a:endParaRPr lang="en-US"/>
        </a:p>
      </dgm:t>
    </dgm:pt>
    <dgm:pt modelId="{3AB03710-32EB-4875-B09A-4BA9A8EC1CAA}" type="sibTrans" cxnId="{DB8A35CF-28AF-46A0-AE60-9D98C8EF073F}">
      <dgm:prSet/>
      <dgm:spPr/>
      <dgm:t>
        <a:bodyPr/>
        <a:lstStyle/>
        <a:p>
          <a:endParaRPr lang="en-US"/>
        </a:p>
      </dgm:t>
    </dgm:pt>
    <dgm:pt modelId="{BEFDAEDC-D00F-46D6-ABCE-3BBEE8D6E075}">
      <dgm:prSet custT="1"/>
      <dgm:spPr/>
      <dgm:t>
        <a:bodyPr/>
        <a:lstStyle/>
        <a:p>
          <a:r>
            <a:rPr lang="en-US" sz="1800" dirty="0"/>
            <a:t>Complete work to understand all lower lake sectors</a:t>
          </a:r>
        </a:p>
      </dgm:t>
    </dgm:pt>
    <dgm:pt modelId="{0DEF5368-834F-4098-B3E7-D70EBE292D92}" type="parTrans" cxnId="{0DBC0CEC-4DD8-468E-997A-605F8B0172A7}">
      <dgm:prSet/>
      <dgm:spPr/>
      <dgm:t>
        <a:bodyPr/>
        <a:lstStyle/>
        <a:p>
          <a:endParaRPr lang="en-US"/>
        </a:p>
      </dgm:t>
    </dgm:pt>
    <dgm:pt modelId="{7F83EC5F-FF80-4588-8348-79C70B7724B4}" type="sibTrans" cxnId="{0DBC0CEC-4DD8-468E-997A-605F8B0172A7}">
      <dgm:prSet/>
      <dgm:spPr/>
      <dgm:t>
        <a:bodyPr/>
        <a:lstStyle/>
        <a:p>
          <a:endParaRPr lang="en-US"/>
        </a:p>
      </dgm:t>
    </dgm:pt>
    <dgm:pt modelId="{8AFFFE19-FEC2-412C-B4A4-BD9AEB1B8FCD}">
      <dgm:prSet custT="1"/>
      <dgm:spPr/>
      <dgm:t>
        <a:bodyPr/>
        <a:lstStyle/>
        <a:p>
          <a:r>
            <a:rPr lang="en-US" sz="1800" dirty="0"/>
            <a:t>Progress </a:t>
          </a:r>
          <a:r>
            <a:rPr lang="en-US" sz="1800" dirty="0" err="1"/>
            <a:t>ProcellaCOR</a:t>
          </a:r>
          <a:r>
            <a:rPr lang="en-US" sz="1800" dirty="0"/>
            <a:t> application permit process for 2023 application – Includes Plant Survey</a:t>
          </a:r>
        </a:p>
      </dgm:t>
    </dgm:pt>
    <dgm:pt modelId="{EBD0CA9A-14A2-401B-8A04-FC358AA633AE}" type="parTrans" cxnId="{8A807D16-168C-4302-A831-EA3E30F66FE3}">
      <dgm:prSet/>
      <dgm:spPr/>
      <dgm:t>
        <a:bodyPr/>
        <a:lstStyle/>
        <a:p>
          <a:endParaRPr lang="en-US"/>
        </a:p>
      </dgm:t>
    </dgm:pt>
    <dgm:pt modelId="{D90CF7FD-881D-45E2-A4DD-D017379F2053}" type="sibTrans" cxnId="{8A807D16-168C-4302-A831-EA3E30F66FE3}">
      <dgm:prSet/>
      <dgm:spPr/>
      <dgm:t>
        <a:bodyPr/>
        <a:lstStyle/>
        <a:p>
          <a:endParaRPr lang="en-US"/>
        </a:p>
      </dgm:t>
    </dgm:pt>
    <dgm:pt modelId="{DA304A3B-3990-4466-BDAF-5C574E1DA8CE}">
      <dgm:prSet custT="1"/>
      <dgm:spPr/>
      <dgm:t>
        <a:bodyPr/>
        <a:lstStyle/>
        <a:p>
          <a:r>
            <a:rPr lang="en-US" sz="1800" dirty="0"/>
            <a:t>Frequent communication with PLA membership and Town of Schroon</a:t>
          </a:r>
        </a:p>
      </dgm:t>
    </dgm:pt>
    <dgm:pt modelId="{EA66F7EB-6B38-40FF-82AA-8D2DE1A26A81}" type="parTrans" cxnId="{C9F41363-C57E-43AD-B96C-79752F188680}">
      <dgm:prSet/>
      <dgm:spPr/>
      <dgm:t>
        <a:bodyPr/>
        <a:lstStyle/>
        <a:p>
          <a:endParaRPr lang="en-US"/>
        </a:p>
      </dgm:t>
    </dgm:pt>
    <dgm:pt modelId="{6A3264D1-BA92-45F2-B60A-809F21BD6C3C}" type="sibTrans" cxnId="{C9F41363-C57E-43AD-B96C-79752F188680}">
      <dgm:prSet/>
      <dgm:spPr/>
      <dgm:t>
        <a:bodyPr/>
        <a:lstStyle/>
        <a:p>
          <a:endParaRPr lang="en-US"/>
        </a:p>
      </dgm:t>
    </dgm:pt>
    <dgm:pt modelId="{D9FAF358-2B49-43DD-ADC4-C8A1E4A2AAF8}" type="pres">
      <dgm:prSet presAssocID="{FDC3DC03-55BC-45C1-80DC-E4C83D209E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350E33-60DC-453A-9F78-E5B1ED7C7964}" type="pres">
      <dgm:prSet presAssocID="{0733BE9E-8122-4460-A04B-928758A5E100}" presName="thickLine" presStyleLbl="alignNode1" presStyleIdx="0" presStyleCnt="7"/>
      <dgm:spPr/>
    </dgm:pt>
    <dgm:pt modelId="{910C44E5-42F8-42F5-BE9D-EFC2A0B799C0}" type="pres">
      <dgm:prSet presAssocID="{0733BE9E-8122-4460-A04B-928758A5E100}" presName="horz1" presStyleCnt="0"/>
      <dgm:spPr/>
    </dgm:pt>
    <dgm:pt modelId="{3AB957E6-DB3D-4821-BDCD-1B19F2BE15F7}" type="pres">
      <dgm:prSet presAssocID="{0733BE9E-8122-4460-A04B-928758A5E100}" presName="tx1" presStyleLbl="revTx" presStyleIdx="0" presStyleCnt="7" custScaleX="500000"/>
      <dgm:spPr/>
      <dgm:t>
        <a:bodyPr/>
        <a:lstStyle/>
        <a:p>
          <a:endParaRPr lang="en-US"/>
        </a:p>
      </dgm:t>
    </dgm:pt>
    <dgm:pt modelId="{D825BCB0-4D84-4912-9EF5-274A1B288583}" type="pres">
      <dgm:prSet presAssocID="{0733BE9E-8122-4460-A04B-928758A5E100}" presName="vert1" presStyleCnt="0"/>
      <dgm:spPr/>
    </dgm:pt>
    <dgm:pt modelId="{FE2C491A-3ADE-400D-AD65-F3D266A6625C}" type="pres">
      <dgm:prSet presAssocID="{D15E0642-A350-47CD-81A6-32201C184A22}" presName="thickLine" presStyleLbl="alignNode1" presStyleIdx="1" presStyleCnt="7"/>
      <dgm:spPr/>
    </dgm:pt>
    <dgm:pt modelId="{875ABF1C-8159-46CB-9CBD-434D22CD33B3}" type="pres">
      <dgm:prSet presAssocID="{D15E0642-A350-47CD-81A6-32201C184A22}" presName="horz1" presStyleCnt="0"/>
      <dgm:spPr/>
    </dgm:pt>
    <dgm:pt modelId="{1999787C-0008-40D8-81EA-4CCD6759F0CE}" type="pres">
      <dgm:prSet presAssocID="{D15E0642-A350-47CD-81A6-32201C184A22}" presName="tx1" presStyleLbl="revTx" presStyleIdx="1" presStyleCnt="7" custScaleX="500000"/>
      <dgm:spPr/>
      <dgm:t>
        <a:bodyPr/>
        <a:lstStyle/>
        <a:p>
          <a:endParaRPr lang="en-US"/>
        </a:p>
      </dgm:t>
    </dgm:pt>
    <dgm:pt modelId="{7F7EA474-211F-4943-A725-B67BF74E2BF0}" type="pres">
      <dgm:prSet presAssocID="{D15E0642-A350-47CD-81A6-32201C184A22}" presName="vert1" presStyleCnt="0"/>
      <dgm:spPr/>
    </dgm:pt>
    <dgm:pt modelId="{90F8E8B4-1351-40DA-BA95-D763C0677E67}" type="pres">
      <dgm:prSet presAssocID="{FCB7FA70-DAC8-4F24-98B3-DACAC6D76FEC}" presName="thickLine" presStyleLbl="alignNode1" presStyleIdx="2" presStyleCnt="7"/>
      <dgm:spPr/>
    </dgm:pt>
    <dgm:pt modelId="{0ED6A034-C50E-4D4F-B51A-A788243E32E8}" type="pres">
      <dgm:prSet presAssocID="{FCB7FA70-DAC8-4F24-98B3-DACAC6D76FEC}" presName="horz1" presStyleCnt="0"/>
      <dgm:spPr/>
    </dgm:pt>
    <dgm:pt modelId="{ACEF3E56-58EB-427A-9AC7-22923E2261E6}" type="pres">
      <dgm:prSet presAssocID="{FCB7FA70-DAC8-4F24-98B3-DACAC6D76FEC}" presName="tx1" presStyleLbl="revTx" presStyleIdx="2" presStyleCnt="7" custScaleX="500000"/>
      <dgm:spPr/>
      <dgm:t>
        <a:bodyPr/>
        <a:lstStyle/>
        <a:p>
          <a:endParaRPr lang="en-US"/>
        </a:p>
      </dgm:t>
    </dgm:pt>
    <dgm:pt modelId="{DBDB3CFD-4863-4954-9B5B-8B0E5BB6EC80}" type="pres">
      <dgm:prSet presAssocID="{FCB7FA70-DAC8-4F24-98B3-DACAC6D76FEC}" presName="vert1" presStyleCnt="0"/>
      <dgm:spPr/>
    </dgm:pt>
    <dgm:pt modelId="{5B365F93-93AA-4E41-9717-6C4200E1820E}" type="pres">
      <dgm:prSet presAssocID="{76DB4442-D935-4F9A-8265-8E161EF2FEE4}" presName="thickLine" presStyleLbl="alignNode1" presStyleIdx="3" presStyleCnt="7"/>
      <dgm:spPr/>
    </dgm:pt>
    <dgm:pt modelId="{FFAD58C5-B72A-4081-8A2C-4EE88A3D5626}" type="pres">
      <dgm:prSet presAssocID="{76DB4442-D935-4F9A-8265-8E161EF2FEE4}" presName="horz1" presStyleCnt="0"/>
      <dgm:spPr/>
    </dgm:pt>
    <dgm:pt modelId="{8F9DED6D-D394-489D-B45D-BFF3BA877D03}" type="pres">
      <dgm:prSet presAssocID="{76DB4442-D935-4F9A-8265-8E161EF2FEE4}" presName="tx1" presStyleLbl="revTx" presStyleIdx="3" presStyleCnt="7" custScaleX="500000"/>
      <dgm:spPr/>
      <dgm:t>
        <a:bodyPr/>
        <a:lstStyle/>
        <a:p>
          <a:endParaRPr lang="en-US"/>
        </a:p>
      </dgm:t>
    </dgm:pt>
    <dgm:pt modelId="{42BDD2AB-ED5D-4933-989A-07758012AF36}" type="pres">
      <dgm:prSet presAssocID="{76DB4442-D935-4F9A-8265-8E161EF2FEE4}" presName="vert1" presStyleCnt="0"/>
      <dgm:spPr/>
    </dgm:pt>
    <dgm:pt modelId="{D3E8C438-7E54-481D-8107-2C5CDDB1EB9B}" type="pres">
      <dgm:prSet presAssocID="{BEFDAEDC-D00F-46D6-ABCE-3BBEE8D6E075}" presName="thickLine" presStyleLbl="alignNode1" presStyleIdx="4" presStyleCnt="7"/>
      <dgm:spPr/>
    </dgm:pt>
    <dgm:pt modelId="{318A6BAF-B4AF-43BD-8EE2-A05BA435D660}" type="pres">
      <dgm:prSet presAssocID="{BEFDAEDC-D00F-46D6-ABCE-3BBEE8D6E075}" presName="horz1" presStyleCnt="0"/>
      <dgm:spPr/>
    </dgm:pt>
    <dgm:pt modelId="{0B9E56FC-BE58-4642-9109-5D6A7FF41F17}" type="pres">
      <dgm:prSet presAssocID="{BEFDAEDC-D00F-46D6-ABCE-3BBEE8D6E075}" presName="tx1" presStyleLbl="revTx" presStyleIdx="4" presStyleCnt="7" custScaleX="500000"/>
      <dgm:spPr/>
      <dgm:t>
        <a:bodyPr/>
        <a:lstStyle/>
        <a:p>
          <a:endParaRPr lang="en-US"/>
        </a:p>
      </dgm:t>
    </dgm:pt>
    <dgm:pt modelId="{05DC7C8B-899E-4D71-ABDC-236E0129D07C}" type="pres">
      <dgm:prSet presAssocID="{BEFDAEDC-D00F-46D6-ABCE-3BBEE8D6E075}" presName="vert1" presStyleCnt="0"/>
      <dgm:spPr/>
    </dgm:pt>
    <dgm:pt modelId="{9A6F9B6B-B21E-44FE-81DB-85B18AFB82AF}" type="pres">
      <dgm:prSet presAssocID="{8AFFFE19-FEC2-412C-B4A4-BD9AEB1B8FCD}" presName="thickLine" presStyleLbl="alignNode1" presStyleIdx="5" presStyleCnt="7"/>
      <dgm:spPr/>
    </dgm:pt>
    <dgm:pt modelId="{B712A7C1-D138-4B4D-A897-F847F2AB34DE}" type="pres">
      <dgm:prSet presAssocID="{8AFFFE19-FEC2-412C-B4A4-BD9AEB1B8FCD}" presName="horz1" presStyleCnt="0"/>
      <dgm:spPr/>
    </dgm:pt>
    <dgm:pt modelId="{FDEB96C0-42FF-4ABD-801D-65AFAECD104D}" type="pres">
      <dgm:prSet presAssocID="{8AFFFE19-FEC2-412C-B4A4-BD9AEB1B8FCD}" presName="tx1" presStyleLbl="revTx" presStyleIdx="5" presStyleCnt="7" custScaleX="500000"/>
      <dgm:spPr/>
      <dgm:t>
        <a:bodyPr/>
        <a:lstStyle/>
        <a:p>
          <a:endParaRPr lang="en-US"/>
        </a:p>
      </dgm:t>
    </dgm:pt>
    <dgm:pt modelId="{2E2C7B79-F468-4523-ABA7-C4E49BE19974}" type="pres">
      <dgm:prSet presAssocID="{8AFFFE19-FEC2-412C-B4A4-BD9AEB1B8FCD}" presName="vert1" presStyleCnt="0"/>
      <dgm:spPr/>
    </dgm:pt>
    <dgm:pt modelId="{EC0C13D4-32DC-46FF-B11D-3D77496D25B5}" type="pres">
      <dgm:prSet presAssocID="{DA304A3B-3990-4466-BDAF-5C574E1DA8CE}" presName="thickLine" presStyleLbl="alignNode1" presStyleIdx="6" presStyleCnt="7"/>
      <dgm:spPr/>
    </dgm:pt>
    <dgm:pt modelId="{8F93BC65-6AFC-411B-9F0D-CC981BF4E761}" type="pres">
      <dgm:prSet presAssocID="{DA304A3B-3990-4466-BDAF-5C574E1DA8CE}" presName="horz1" presStyleCnt="0"/>
      <dgm:spPr/>
    </dgm:pt>
    <dgm:pt modelId="{809F594C-DD8C-4776-82B3-5703DC29EF7F}" type="pres">
      <dgm:prSet presAssocID="{DA304A3B-3990-4466-BDAF-5C574E1DA8CE}" presName="tx1" presStyleLbl="revTx" presStyleIdx="6" presStyleCnt="7" custScaleX="500000"/>
      <dgm:spPr/>
      <dgm:t>
        <a:bodyPr/>
        <a:lstStyle/>
        <a:p>
          <a:endParaRPr lang="en-US"/>
        </a:p>
      </dgm:t>
    </dgm:pt>
    <dgm:pt modelId="{386B63B6-4664-447A-8335-283BDAF2081E}" type="pres">
      <dgm:prSet presAssocID="{DA304A3B-3990-4466-BDAF-5C574E1DA8CE}" presName="vert1" presStyleCnt="0"/>
      <dgm:spPr/>
    </dgm:pt>
  </dgm:ptLst>
  <dgm:cxnLst>
    <dgm:cxn modelId="{E5F3333E-E40E-40C9-B574-25598D6E59C3}" type="presOf" srcId="{76DB4442-D935-4F9A-8265-8E161EF2FEE4}" destId="{8F9DED6D-D394-489D-B45D-BFF3BA877D03}" srcOrd="0" destOrd="0" presId="urn:microsoft.com/office/officeart/2008/layout/LinedList"/>
    <dgm:cxn modelId="{015CAD75-3AE8-4117-92CC-A31966AB132F}" type="presOf" srcId="{FCB7FA70-DAC8-4F24-98B3-DACAC6D76FEC}" destId="{ACEF3E56-58EB-427A-9AC7-22923E2261E6}" srcOrd="0" destOrd="0" presId="urn:microsoft.com/office/officeart/2008/layout/LinedList"/>
    <dgm:cxn modelId="{0DBC0CEC-4DD8-468E-997A-605F8B0172A7}" srcId="{FDC3DC03-55BC-45C1-80DC-E4C83D209EFB}" destId="{BEFDAEDC-D00F-46D6-ABCE-3BBEE8D6E075}" srcOrd="4" destOrd="0" parTransId="{0DEF5368-834F-4098-B3E7-D70EBE292D92}" sibTransId="{7F83EC5F-FF80-4588-8348-79C70B7724B4}"/>
    <dgm:cxn modelId="{8A807D16-168C-4302-A831-EA3E30F66FE3}" srcId="{FDC3DC03-55BC-45C1-80DC-E4C83D209EFB}" destId="{8AFFFE19-FEC2-412C-B4A4-BD9AEB1B8FCD}" srcOrd="5" destOrd="0" parTransId="{EBD0CA9A-14A2-401B-8A04-FC358AA633AE}" sibTransId="{D90CF7FD-881D-45E2-A4DD-D017379F2053}"/>
    <dgm:cxn modelId="{4F13CDBF-4E2B-4624-9E57-CF149B5BBCE1}" type="presOf" srcId="{D15E0642-A350-47CD-81A6-32201C184A22}" destId="{1999787C-0008-40D8-81EA-4CCD6759F0CE}" srcOrd="0" destOrd="0" presId="urn:microsoft.com/office/officeart/2008/layout/LinedList"/>
    <dgm:cxn modelId="{FF39DD76-C6BC-4F00-8DB5-907115846AB7}" srcId="{FDC3DC03-55BC-45C1-80DC-E4C83D209EFB}" destId="{D15E0642-A350-47CD-81A6-32201C184A22}" srcOrd="1" destOrd="0" parTransId="{94F2004B-F0D3-4874-881C-8600B9E18BA8}" sibTransId="{9485C44B-5F6E-4F00-BBAA-4643E20553DA}"/>
    <dgm:cxn modelId="{C9F41363-C57E-43AD-B96C-79752F188680}" srcId="{FDC3DC03-55BC-45C1-80DC-E4C83D209EFB}" destId="{DA304A3B-3990-4466-BDAF-5C574E1DA8CE}" srcOrd="6" destOrd="0" parTransId="{EA66F7EB-6B38-40FF-82AA-8D2DE1A26A81}" sibTransId="{6A3264D1-BA92-45F2-B60A-809F21BD6C3C}"/>
    <dgm:cxn modelId="{E34FD14F-B228-4F64-891D-A0C993735B77}" srcId="{FDC3DC03-55BC-45C1-80DC-E4C83D209EFB}" destId="{0733BE9E-8122-4460-A04B-928758A5E100}" srcOrd="0" destOrd="0" parTransId="{80802489-507C-4362-A063-9AB789E81CEA}" sibTransId="{653461EF-6B75-4546-991C-118DA441BD5C}"/>
    <dgm:cxn modelId="{C517200F-0247-4C2C-BB42-CC5E5E16D515}" type="presOf" srcId="{BEFDAEDC-D00F-46D6-ABCE-3BBEE8D6E075}" destId="{0B9E56FC-BE58-4642-9109-5D6A7FF41F17}" srcOrd="0" destOrd="0" presId="urn:microsoft.com/office/officeart/2008/layout/LinedList"/>
    <dgm:cxn modelId="{74FB96A9-5F24-412B-8EE5-645420B0781B}" type="presOf" srcId="{0733BE9E-8122-4460-A04B-928758A5E100}" destId="{3AB957E6-DB3D-4821-BDCD-1B19F2BE15F7}" srcOrd="0" destOrd="0" presId="urn:microsoft.com/office/officeart/2008/layout/LinedList"/>
    <dgm:cxn modelId="{6D3F0BE8-0169-4455-8688-11753CD9EE4C}" type="presOf" srcId="{FDC3DC03-55BC-45C1-80DC-E4C83D209EFB}" destId="{D9FAF358-2B49-43DD-ADC4-C8A1E4A2AAF8}" srcOrd="0" destOrd="0" presId="urn:microsoft.com/office/officeart/2008/layout/LinedList"/>
    <dgm:cxn modelId="{0B8C71A8-E079-457D-8478-3FD6925ADF8D}" type="presOf" srcId="{DA304A3B-3990-4466-BDAF-5C574E1DA8CE}" destId="{809F594C-DD8C-4776-82B3-5703DC29EF7F}" srcOrd="0" destOrd="0" presId="urn:microsoft.com/office/officeart/2008/layout/LinedList"/>
    <dgm:cxn modelId="{DB8A35CF-28AF-46A0-AE60-9D98C8EF073F}" srcId="{FDC3DC03-55BC-45C1-80DC-E4C83D209EFB}" destId="{76DB4442-D935-4F9A-8265-8E161EF2FEE4}" srcOrd="3" destOrd="0" parTransId="{812A0D17-36F8-4C55-AE2D-196D877FE3FE}" sibTransId="{3AB03710-32EB-4875-B09A-4BA9A8EC1CAA}"/>
    <dgm:cxn modelId="{F6758E83-942B-4C65-8DBC-AF5CB01AD32F}" srcId="{FDC3DC03-55BC-45C1-80DC-E4C83D209EFB}" destId="{FCB7FA70-DAC8-4F24-98B3-DACAC6D76FEC}" srcOrd="2" destOrd="0" parTransId="{4F4424C0-2D1A-4AF0-B6AF-2F9786171C35}" sibTransId="{70EA576B-7F31-41FB-8CFD-3526A6C21DE0}"/>
    <dgm:cxn modelId="{57367194-A40E-49F8-A612-8209A2D54624}" type="presOf" srcId="{8AFFFE19-FEC2-412C-B4A4-BD9AEB1B8FCD}" destId="{FDEB96C0-42FF-4ABD-801D-65AFAECD104D}" srcOrd="0" destOrd="0" presId="urn:microsoft.com/office/officeart/2008/layout/LinedList"/>
    <dgm:cxn modelId="{96AFCBDC-4AA3-45EC-886C-13323BF795A4}" type="presParOf" srcId="{D9FAF358-2B49-43DD-ADC4-C8A1E4A2AAF8}" destId="{E5350E33-60DC-453A-9F78-E5B1ED7C7964}" srcOrd="0" destOrd="0" presId="urn:microsoft.com/office/officeart/2008/layout/LinedList"/>
    <dgm:cxn modelId="{B3A86664-39D0-40FC-BE8A-CF0BAC135CF9}" type="presParOf" srcId="{D9FAF358-2B49-43DD-ADC4-C8A1E4A2AAF8}" destId="{910C44E5-42F8-42F5-BE9D-EFC2A0B799C0}" srcOrd="1" destOrd="0" presId="urn:microsoft.com/office/officeart/2008/layout/LinedList"/>
    <dgm:cxn modelId="{88DB868E-487B-49E1-8981-EA9B489DC0FB}" type="presParOf" srcId="{910C44E5-42F8-42F5-BE9D-EFC2A0B799C0}" destId="{3AB957E6-DB3D-4821-BDCD-1B19F2BE15F7}" srcOrd="0" destOrd="0" presId="urn:microsoft.com/office/officeart/2008/layout/LinedList"/>
    <dgm:cxn modelId="{ABB44F73-9298-4F75-B7BE-69EBB64B9741}" type="presParOf" srcId="{910C44E5-42F8-42F5-BE9D-EFC2A0B799C0}" destId="{D825BCB0-4D84-4912-9EF5-274A1B288583}" srcOrd="1" destOrd="0" presId="urn:microsoft.com/office/officeart/2008/layout/LinedList"/>
    <dgm:cxn modelId="{FD873214-E6F9-4DA8-B195-A6CC98C70810}" type="presParOf" srcId="{D9FAF358-2B49-43DD-ADC4-C8A1E4A2AAF8}" destId="{FE2C491A-3ADE-400D-AD65-F3D266A6625C}" srcOrd="2" destOrd="0" presId="urn:microsoft.com/office/officeart/2008/layout/LinedList"/>
    <dgm:cxn modelId="{E44E4797-6B3B-4E96-85E8-7AD09659DF23}" type="presParOf" srcId="{D9FAF358-2B49-43DD-ADC4-C8A1E4A2AAF8}" destId="{875ABF1C-8159-46CB-9CBD-434D22CD33B3}" srcOrd="3" destOrd="0" presId="urn:microsoft.com/office/officeart/2008/layout/LinedList"/>
    <dgm:cxn modelId="{12E88AAF-667B-4C4D-95F6-4CE37B4AF006}" type="presParOf" srcId="{875ABF1C-8159-46CB-9CBD-434D22CD33B3}" destId="{1999787C-0008-40D8-81EA-4CCD6759F0CE}" srcOrd="0" destOrd="0" presId="urn:microsoft.com/office/officeart/2008/layout/LinedList"/>
    <dgm:cxn modelId="{CCAD6D0D-28E5-462B-ACAF-9A811AD44A43}" type="presParOf" srcId="{875ABF1C-8159-46CB-9CBD-434D22CD33B3}" destId="{7F7EA474-211F-4943-A725-B67BF74E2BF0}" srcOrd="1" destOrd="0" presId="urn:microsoft.com/office/officeart/2008/layout/LinedList"/>
    <dgm:cxn modelId="{CDDC00B3-F2C5-46A0-BA25-B6ED67E44109}" type="presParOf" srcId="{D9FAF358-2B49-43DD-ADC4-C8A1E4A2AAF8}" destId="{90F8E8B4-1351-40DA-BA95-D763C0677E67}" srcOrd="4" destOrd="0" presId="urn:microsoft.com/office/officeart/2008/layout/LinedList"/>
    <dgm:cxn modelId="{DBA10E69-2828-467B-A3BC-8BA75F20A806}" type="presParOf" srcId="{D9FAF358-2B49-43DD-ADC4-C8A1E4A2AAF8}" destId="{0ED6A034-C50E-4D4F-B51A-A788243E32E8}" srcOrd="5" destOrd="0" presId="urn:microsoft.com/office/officeart/2008/layout/LinedList"/>
    <dgm:cxn modelId="{ABB1D1CA-706D-4D78-8C64-3F66F1327C5A}" type="presParOf" srcId="{0ED6A034-C50E-4D4F-B51A-A788243E32E8}" destId="{ACEF3E56-58EB-427A-9AC7-22923E2261E6}" srcOrd="0" destOrd="0" presId="urn:microsoft.com/office/officeart/2008/layout/LinedList"/>
    <dgm:cxn modelId="{9B6A73E7-C031-4FCC-9F38-C1F92D8287C8}" type="presParOf" srcId="{0ED6A034-C50E-4D4F-B51A-A788243E32E8}" destId="{DBDB3CFD-4863-4954-9B5B-8B0E5BB6EC80}" srcOrd="1" destOrd="0" presId="urn:microsoft.com/office/officeart/2008/layout/LinedList"/>
    <dgm:cxn modelId="{8D786DB2-B2EE-46FF-9933-406A3ABDCB54}" type="presParOf" srcId="{D9FAF358-2B49-43DD-ADC4-C8A1E4A2AAF8}" destId="{5B365F93-93AA-4E41-9717-6C4200E1820E}" srcOrd="6" destOrd="0" presId="urn:microsoft.com/office/officeart/2008/layout/LinedList"/>
    <dgm:cxn modelId="{A11636FE-D53C-401D-B669-00ACF34B97C9}" type="presParOf" srcId="{D9FAF358-2B49-43DD-ADC4-C8A1E4A2AAF8}" destId="{FFAD58C5-B72A-4081-8A2C-4EE88A3D5626}" srcOrd="7" destOrd="0" presId="urn:microsoft.com/office/officeart/2008/layout/LinedList"/>
    <dgm:cxn modelId="{48A58C65-AC3C-47FA-8A53-43926845F57D}" type="presParOf" srcId="{FFAD58C5-B72A-4081-8A2C-4EE88A3D5626}" destId="{8F9DED6D-D394-489D-B45D-BFF3BA877D03}" srcOrd="0" destOrd="0" presId="urn:microsoft.com/office/officeart/2008/layout/LinedList"/>
    <dgm:cxn modelId="{C05DB8C6-0B62-4DB5-9C01-915E6F8B78A1}" type="presParOf" srcId="{FFAD58C5-B72A-4081-8A2C-4EE88A3D5626}" destId="{42BDD2AB-ED5D-4933-989A-07758012AF36}" srcOrd="1" destOrd="0" presId="urn:microsoft.com/office/officeart/2008/layout/LinedList"/>
    <dgm:cxn modelId="{24C2BC81-4F1C-49F7-96ED-0A3BB5FF2203}" type="presParOf" srcId="{D9FAF358-2B49-43DD-ADC4-C8A1E4A2AAF8}" destId="{D3E8C438-7E54-481D-8107-2C5CDDB1EB9B}" srcOrd="8" destOrd="0" presId="urn:microsoft.com/office/officeart/2008/layout/LinedList"/>
    <dgm:cxn modelId="{F263F61E-2BAF-46B0-9254-0ACC33B4A8A3}" type="presParOf" srcId="{D9FAF358-2B49-43DD-ADC4-C8A1E4A2AAF8}" destId="{318A6BAF-B4AF-43BD-8EE2-A05BA435D660}" srcOrd="9" destOrd="0" presId="urn:microsoft.com/office/officeart/2008/layout/LinedList"/>
    <dgm:cxn modelId="{408AE45B-94F9-45D2-A8AF-B27C9D6F6A3E}" type="presParOf" srcId="{318A6BAF-B4AF-43BD-8EE2-A05BA435D660}" destId="{0B9E56FC-BE58-4642-9109-5D6A7FF41F17}" srcOrd="0" destOrd="0" presId="urn:microsoft.com/office/officeart/2008/layout/LinedList"/>
    <dgm:cxn modelId="{3821FE1D-5B42-4DE4-B87C-ED2FEE4BE945}" type="presParOf" srcId="{318A6BAF-B4AF-43BD-8EE2-A05BA435D660}" destId="{05DC7C8B-899E-4D71-ABDC-236E0129D07C}" srcOrd="1" destOrd="0" presId="urn:microsoft.com/office/officeart/2008/layout/LinedList"/>
    <dgm:cxn modelId="{0C53756F-135A-47B7-93AB-770CA5A30B9C}" type="presParOf" srcId="{D9FAF358-2B49-43DD-ADC4-C8A1E4A2AAF8}" destId="{9A6F9B6B-B21E-44FE-81DB-85B18AFB82AF}" srcOrd="10" destOrd="0" presId="urn:microsoft.com/office/officeart/2008/layout/LinedList"/>
    <dgm:cxn modelId="{3FE638D5-7692-434C-BDDA-732F79DB9714}" type="presParOf" srcId="{D9FAF358-2B49-43DD-ADC4-C8A1E4A2AAF8}" destId="{B712A7C1-D138-4B4D-A897-F847F2AB34DE}" srcOrd="11" destOrd="0" presId="urn:microsoft.com/office/officeart/2008/layout/LinedList"/>
    <dgm:cxn modelId="{2F47660F-DA16-4C28-810C-BB3684958C71}" type="presParOf" srcId="{B712A7C1-D138-4B4D-A897-F847F2AB34DE}" destId="{FDEB96C0-42FF-4ABD-801D-65AFAECD104D}" srcOrd="0" destOrd="0" presId="urn:microsoft.com/office/officeart/2008/layout/LinedList"/>
    <dgm:cxn modelId="{9438FD1D-5B37-4EFF-B511-892E99BBD0ED}" type="presParOf" srcId="{B712A7C1-D138-4B4D-A897-F847F2AB34DE}" destId="{2E2C7B79-F468-4523-ABA7-C4E49BE19974}" srcOrd="1" destOrd="0" presId="urn:microsoft.com/office/officeart/2008/layout/LinedList"/>
    <dgm:cxn modelId="{F6634AD6-C491-4BE4-BEA5-AA7888D9FC2D}" type="presParOf" srcId="{D9FAF358-2B49-43DD-ADC4-C8A1E4A2AAF8}" destId="{EC0C13D4-32DC-46FF-B11D-3D77496D25B5}" srcOrd="12" destOrd="0" presId="urn:microsoft.com/office/officeart/2008/layout/LinedList"/>
    <dgm:cxn modelId="{3FBFE6A4-15A6-4C2A-8A77-487F9056E07A}" type="presParOf" srcId="{D9FAF358-2B49-43DD-ADC4-C8A1E4A2AAF8}" destId="{8F93BC65-6AFC-411B-9F0D-CC981BF4E761}" srcOrd="13" destOrd="0" presId="urn:microsoft.com/office/officeart/2008/layout/LinedList"/>
    <dgm:cxn modelId="{B35B0768-D2F5-49BC-A2AE-1873346B3FB6}" type="presParOf" srcId="{8F93BC65-6AFC-411B-9F0D-CC981BF4E761}" destId="{809F594C-DD8C-4776-82B3-5703DC29EF7F}" srcOrd="0" destOrd="0" presId="urn:microsoft.com/office/officeart/2008/layout/LinedList"/>
    <dgm:cxn modelId="{89388EEA-AB30-4BFC-B1A9-8207C5A51E35}" type="presParOf" srcId="{8F93BC65-6AFC-411B-9F0D-CC981BF4E761}" destId="{386B63B6-4664-447A-8335-283BDAF208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7B6351-DFE3-44D6-8D01-6A60EBCCCD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A7B70-42F5-4FF0-A353-C98C90DAB434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Full year 2021  </a:t>
          </a:r>
          <a:r>
            <a:rPr lang="en-US" dirty="0">
              <a:solidFill>
                <a:srgbClr val="FF0000"/>
              </a:solidFill>
            </a:rPr>
            <a:t>$26,500</a:t>
          </a:r>
        </a:p>
      </dgm:t>
    </dgm:pt>
    <dgm:pt modelId="{6C1BDF6F-DDF3-4E78-BF78-0264BA17CF48}" type="parTrans" cxnId="{A05B5E04-8209-420D-9F7D-22BDE80ECDA6}">
      <dgm:prSet/>
      <dgm:spPr/>
      <dgm:t>
        <a:bodyPr/>
        <a:lstStyle/>
        <a:p>
          <a:endParaRPr lang="en-US"/>
        </a:p>
      </dgm:t>
    </dgm:pt>
    <dgm:pt modelId="{9312E229-FB28-4DBD-AAC6-13BAC3FE4394}" type="sibTrans" cxnId="{A05B5E04-8209-420D-9F7D-22BDE80ECDA6}">
      <dgm:prSet/>
      <dgm:spPr/>
      <dgm:t>
        <a:bodyPr/>
        <a:lstStyle/>
        <a:p>
          <a:endParaRPr lang="en-US"/>
        </a:p>
      </dgm:t>
    </dgm:pt>
    <dgm:pt modelId="{33FA198F-87F5-4F5F-95C8-87EE39E78ADF}">
      <dgm:prSet/>
      <dgm:spPr/>
      <dgm:t>
        <a:bodyPr/>
        <a:lstStyle/>
        <a:p>
          <a:pPr algn="ctr"/>
          <a:r>
            <a:rPr lang="en-US" dirty="0"/>
            <a:t>YTD 2022          </a:t>
          </a:r>
          <a:r>
            <a:rPr lang="en-US" dirty="0">
              <a:solidFill>
                <a:srgbClr val="FF0000"/>
              </a:solidFill>
            </a:rPr>
            <a:t>$30,580</a:t>
          </a:r>
        </a:p>
      </dgm:t>
    </dgm:pt>
    <dgm:pt modelId="{80C82C72-AE91-464A-BCB6-4AFD14919F79}" type="parTrans" cxnId="{4B69EF82-B1A8-41F5-9B88-1524F60B3AE4}">
      <dgm:prSet/>
      <dgm:spPr/>
      <dgm:t>
        <a:bodyPr/>
        <a:lstStyle/>
        <a:p>
          <a:endParaRPr lang="en-US"/>
        </a:p>
      </dgm:t>
    </dgm:pt>
    <dgm:pt modelId="{AF7519CB-6B37-4107-A49A-D12A4E84C362}" type="sibTrans" cxnId="{4B69EF82-B1A8-41F5-9B88-1524F60B3AE4}">
      <dgm:prSet/>
      <dgm:spPr/>
      <dgm:t>
        <a:bodyPr/>
        <a:lstStyle/>
        <a:p>
          <a:endParaRPr lang="en-US"/>
        </a:p>
      </dgm:t>
    </dgm:pt>
    <dgm:pt modelId="{198E0ED3-4BE1-41CB-B534-6A532AE0E3EA}">
      <dgm:prSet/>
      <dgm:spPr/>
      <dgm:t>
        <a:bodyPr/>
        <a:lstStyle/>
        <a:p>
          <a:r>
            <a:rPr lang="en-US" dirty="0"/>
            <a:t>2022 Goal          </a:t>
          </a:r>
          <a:r>
            <a:rPr lang="en-US" dirty="0">
              <a:solidFill>
                <a:srgbClr val="FF0000"/>
              </a:solidFill>
            </a:rPr>
            <a:t>$34,500</a:t>
          </a:r>
        </a:p>
      </dgm:t>
    </dgm:pt>
    <dgm:pt modelId="{B802D715-97A8-4F81-848B-E262FD5BCE18}" type="parTrans" cxnId="{075A8FD6-E45B-4384-8368-867C51052E29}">
      <dgm:prSet/>
      <dgm:spPr/>
      <dgm:t>
        <a:bodyPr/>
        <a:lstStyle/>
        <a:p>
          <a:endParaRPr lang="en-US"/>
        </a:p>
      </dgm:t>
    </dgm:pt>
    <dgm:pt modelId="{9961C38D-C667-4678-99B6-20DFC0A9C37E}" type="sibTrans" cxnId="{075A8FD6-E45B-4384-8368-867C51052E29}">
      <dgm:prSet/>
      <dgm:spPr/>
      <dgm:t>
        <a:bodyPr/>
        <a:lstStyle/>
        <a:p>
          <a:endParaRPr lang="en-US"/>
        </a:p>
      </dgm:t>
    </dgm:pt>
    <dgm:pt modelId="{A9118012-1C00-4866-A346-034FC9CE04F1}">
      <dgm:prSet/>
      <dgm:spPr/>
      <dgm:t>
        <a:bodyPr/>
        <a:lstStyle/>
        <a:p>
          <a:pPr algn="ctr"/>
          <a:r>
            <a:rPr lang="en-US" dirty="0"/>
            <a:t>Full year 2021  206 paid members</a:t>
          </a:r>
        </a:p>
      </dgm:t>
    </dgm:pt>
    <dgm:pt modelId="{675AAF7A-09AB-4D52-80C8-4D3AE2BB5C4A}" type="parTrans" cxnId="{DAB4C657-DD93-4E33-8A9B-5F365C30C8FE}">
      <dgm:prSet/>
      <dgm:spPr/>
      <dgm:t>
        <a:bodyPr/>
        <a:lstStyle/>
        <a:p>
          <a:endParaRPr lang="en-US"/>
        </a:p>
      </dgm:t>
    </dgm:pt>
    <dgm:pt modelId="{18702B1A-93F4-4A63-833F-876953B65F79}" type="sibTrans" cxnId="{DAB4C657-DD93-4E33-8A9B-5F365C30C8FE}">
      <dgm:prSet/>
      <dgm:spPr/>
      <dgm:t>
        <a:bodyPr/>
        <a:lstStyle/>
        <a:p>
          <a:endParaRPr lang="en-US"/>
        </a:p>
      </dgm:t>
    </dgm:pt>
    <dgm:pt modelId="{FEAF717C-A37F-4B0D-A538-DF148D17DF2E}">
      <dgm:prSet/>
      <dgm:spPr>
        <a:ln>
          <a:solidFill>
            <a:schemeClr val="lt1">
              <a:hueOff val="0"/>
              <a:satOff val="0"/>
              <a:lumOff val="0"/>
              <a:alpha val="75000"/>
            </a:schemeClr>
          </a:solidFill>
        </a:ln>
      </dgm:spPr>
      <dgm:t>
        <a:bodyPr/>
        <a:lstStyle/>
        <a:p>
          <a:pPr algn="ctr"/>
          <a:r>
            <a:rPr lang="en-US" dirty="0"/>
            <a:t>YTD 2022</a:t>
          </a:r>
        </a:p>
        <a:p>
          <a:pPr algn="ctr"/>
          <a:r>
            <a:rPr lang="en-US" dirty="0"/>
            <a:t>143 paid members</a:t>
          </a:r>
        </a:p>
      </dgm:t>
    </dgm:pt>
    <dgm:pt modelId="{8E90B058-7013-487D-99F8-C7E9F80268E2}" type="parTrans" cxnId="{D8886749-86A3-4451-A8B8-78F552D89EA6}">
      <dgm:prSet/>
      <dgm:spPr/>
      <dgm:t>
        <a:bodyPr/>
        <a:lstStyle/>
        <a:p>
          <a:endParaRPr lang="en-US"/>
        </a:p>
      </dgm:t>
    </dgm:pt>
    <dgm:pt modelId="{4E73F261-467C-43B8-AE49-037DCFE735E5}" type="sibTrans" cxnId="{D8886749-86A3-4451-A8B8-78F552D89EA6}">
      <dgm:prSet/>
      <dgm:spPr/>
      <dgm:t>
        <a:bodyPr/>
        <a:lstStyle/>
        <a:p>
          <a:endParaRPr lang="en-US"/>
        </a:p>
      </dgm:t>
    </dgm:pt>
    <dgm:pt modelId="{044D54FC-AEF1-45E6-86AB-650987D8FBAF}" type="pres">
      <dgm:prSet presAssocID="{B97B6351-DFE3-44D6-8D01-6A60EBCCCD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F7EB1-D8E7-4FCF-8B69-E5F78CFF3DE4}" type="pres">
      <dgm:prSet presAssocID="{15DA7B70-42F5-4FF0-A353-C98C90DAB4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0DE4-7C51-4D64-9DFD-FBF903C5DC17}" type="pres">
      <dgm:prSet presAssocID="{9312E229-FB28-4DBD-AAC6-13BAC3FE4394}" presName="sibTrans" presStyleCnt="0"/>
      <dgm:spPr/>
    </dgm:pt>
    <dgm:pt modelId="{FCD84B49-56D5-48AF-A593-BB2740148D44}" type="pres">
      <dgm:prSet presAssocID="{33FA198F-87F5-4F5F-95C8-87EE39E78A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27DED-CB81-4D9A-9E2E-434F40210320}" type="pres">
      <dgm:prSet presAssocID="{AF7519CB-6B37-4107-A49A-D12A4E84C362}" presName="sibTrans" presStyleCnt="0"/>
      <dgm:spPr/>
    </dgm:pt>
    <dgm:pt modelId="{BE4B608B-CC07-4DE6-B2FB-24F370016C1A}" type="pres">
      <dgm:prSet presAssocID="{198E0ED3-4BE1-41CB-B534-6A532AE0E3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A5800-9A28-41F8-AA85-BCB1272F9498}" type="pres">
      <dgm:prSet presAssocID="{9961C38D-C667-4678-99B6-20DFC0A9C37E}" presName="sibTrans" presStyleCnt="0"/>
      <dgm:spPr/>
    </dgm:pt>
    <dgm:pt modelId="{2D88229B-3F66-4685-BD39-9BFA3C4B383C}" type="pres">
      <dgm:prSet presAssocID="{A9118012-1C00-4866-A346-034FC9CE04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06151-01C0-4835-822A-A8636E757797}" type="pres">
      <dgm:prSet presAssocID="{18702B1A-93F4-4A63-833F-876953B65F79}" presName="sibTrans" presStyleCnt="0"/>
      <dgm:spPr/>
    </dgm:pt>
    <dgm:pt modelId="{92FB0501-2516-4DDD-8024-9D7BF927889C}" type="pres">
      <dgm:prSet presAssocID="{FEAF717C-A37F-4B0D-A538-DF148D17DF2E}" presName="node" presStyleLbl="node1" presStyleIdx="4" presStyleCnt="5" custScaleX="99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4C657-DD93-4E33-8A9B-5F365C30C8FE}" srcId="{B97B6351-DFE3-44D6-8D01-6A60EBCCCD50}" destId="{A9118012-1C00-4866-A346-034FC9CE04F1}" srcOrd="3" destOrd="0" parTransId="{675AAF7A-09AB-4D52-80C8-4D3AE2BB5C4A}" sibTransId="{18702B1A-93F4-4A63-833F-876953B65F79}"/>
    <dgm:cxn modelId="{56AB2553-D69E-4ACB-8129-CF88A52F52A2}" type="presOf" srcId="{33FA198F-87F5-4F5F-95C8-87EE39E78ADF}" destId="{FCD84B49-56D5-48AF-A593-BB2740148D44}" srcOrd="0" destOrd="0" presId="urn:microsoft.com/office/officeart/2005/8/layout/default"/>
    <dgm:cxn modelId="{A7F8A1A6-7FA7-4872-AB04-621E6AB0B18D}" type="presOf" srcId="{A9118012-1C00-4866-A346-034FC9CE04F1}" destId="{2D88229B-3F66-4685-BD39-9BFA3C4B383C}" srcOrd="0" destOrd="0" presId="urn:microsoft.com/office/officeart/2005/8/layout/default"/>
    <dgm:cxn modelId="{D8886749-86A3-4451-A8B8-78F552D89EA6}" srcId="{B97B6351-DFE3-44D6-8D01-6A60EBCCCD50}" destId="{FEAF717C-A37F-4B0D-A538-DF148D17DF2E}" srcOrd="4" destOrd="0" parTransId="{8E90B058-7013-487D-99F8-C7E9F80268E2}" sibTransId="{4E73F261-467C-43B8-AE49-037DCFE735E5}"/>
    <dgm:cxn modelId="{075A8FD6-E45B-4384-8368-867C51052E29}" srcId="{B97B6351-DFE3-44D6-8D01-6A60EBCCCD50}" destId="{198E0ED3-4BE1-41CB-B534-6A532AE0E3EA}" srcOrd="2" destOrd="0" parTransId="{B802D715-97A8-4F81-848B-E262FD5BCE18}" sibTransId="{9961C38D-C667-4678-99B6-20DFC0A9C37E}"/>
    <dgm:cxn modelId="{A05B5E04-8209-420D-9F7D-22BDE80ECDA6}" srcId="{B97B6351-DFE3-44D6-8D01-6A60EBCCCD50}" destId="{15DA7B70-42F5-4FF0-A353-C98C90DAB434}" srcOrd="0" destOrd="0" parTransId="{6C1BDF6F-DDF3-4E78-BF78-0264BA17CF48}" sibTransId="{9312E229-FB28-4DBD-AAC6-13BAC3FE4394}"/>
    <dgm:cxn modelId="{A87FBFA6-FD73-4D3F-93E8-5A47D5ED0DBD}" type="presOf" srcId="{198E0ED3-4BE1-41CB-B534-6A532AE0E3EA}" destId="{BE4B608B-CC07-4DE6-B2FB-24F370016C1A}" srcOrd="0" destOrd="0" presId="urn:microsoft.com/office/officeart/2005/8/layout/default"/>
    <dgm:cxn modelId="{A5D4C3F6-A4FD-4F59-8558-2A9AC58A8B76}" type="presOf" srcId="{FEAF717C-A37F-4B0D-A538-DF148D17DF2E}" destId="{92FB0501-2516-4DDD-8024-9D7BF927889C}" srcOrd="0" destOrd="0" presId="urn:microsoft.com/office/officeart/2005/8/layout/default"/>
    <dgm:cxn modelId="{D9F6942E-67AB-4E96-AD93-C94FEA819DC3}" type="presOf" srcId="{B97B6351-DFE3-44D6-8D01-6A60EBCCCD50}" destId="{044D54FC-AEF1-45E6-86AB-650987D8FBAF}" srcOrd="0" destOrd="0" presId="urn:microsoft.com/office/officeart/2005/8/layout/default"/>
    <dgm:cxn modelId="{4B69EF82-B1A8-41F5-9B88-1524F60B3AE4}" srcId="{B97B6351-DFE3-44D6-8D01-6A60EBCCCD50}" destId="{33FA198F-87F5-4F5F-95C8-87EE39E78ADF}" srcOrd="1" destOrd="0" parTransId="{80C82C72-AE91-464A-BCB6-4AFD14919F79}" sibTransId="{AF7519CB-6B37-4107-A49A-D12A4E84C362}"/>
    <dgm:cxn modelId="{23064C0D-A3B9-4BB9-AEAD-F007AFFA1B8E}" type="presOf" srcId="{15DA7B70-42F5-4FF0-A353-C98C90DAB434}" destId="{908F7EB1-D8E7-4FCF-8B69-E5F78CFF3DE4}" srcOrd="0" destOrd="0" presId="urn:microsoft.com/office/officeart/2005/8/layout/default"/>
    <dgm:cxn modelId="{F98E1A52-B67A-4F3E-BDCC-E455CBA8CCAB}" type="presParOf" srcId="{044D54FC-AEF1-45E6-86AB-650987D8FBAF}" destId="{908F7EB1-D8E7-4FCF-8B69-E5F78CFF3DE4}" srcOrd="0" destOrd="0" presId="urn:microsoft.com/office/officeart/2005/8/layout/default"/>
    <dgm:cxn modelId="{8DBDD271-0729-49FC-A06B-7961E82C461F}" type="presParOf" srcId="{044D54FC-AEF1-45E6-86AB-650987D8FBAF}" destId="{670E0DE4-7C51-4D64-9DFD-FBF903C5DC17}" srcOrd="1" destOrd="0" presId="urn:microsoft.com/office/officeart/2005/8/layout/default"/>
    <dgm:cxn modelId="{34A9807A-EF0A-4AE1-99BB-0DF742A5AE80}" type="presParOf" srcId="{044D54FC-AEF1-45E6-86AB-650987D8FBAF}" destId="{FCD84B49-56D5-48AF-A593-BB2740148D44}" srcOrd="2" destOrd="0" presId="urn:microsoft.com/office/officeart/2005/8/layout/default"/>
    <dgm:cxn modelId="{EA7E4CA9-1947-452F-8F49-6C846CD7494B}" type="presParOf" srcId="{044D54FC-AEF1-45E6-86AB-650987D8FBAF}" destId="{2FF27DED-CB81-4D9A-9E2E-434F40210320}" srcOrd="3" destOrd="0" presId="urn:microsoft.com/office/officeart/2005/8/layout/default"/>
    <dgm:cxn modelId="{49804667-5489-4481-B973-B2C83854E340}" type="presParOf" srcId="{044D54FC-AEF1-45E6-86AB-650987D8FBAF}" destId="{BE4B608B-CC07-4DE6-B2FB-24F370016C1A}" srcOrd="4" destOrd="0" presId="urn:microsoft.com/office/officeart/2005/8/layout/default"/>
    <dgm:cxn modelId="{2BA41955-ABA8-4B1E-ACD2-235FB47BF8BD}" type="presParOf" srcId="{044D54FC-AEF1-45E6-86AB-650987D8FBAF}" destId="{C30A5800-9A28-41F8-AA85-BCB1272F9498}" srcOrd="5" destOrd="0" presId="urn:microsoft.com/office/officeart/2005/8/layout/default"/>
    <dgm:cxn modelId="{00189CC0-F1D1-42DE-BCAD-B44BB368BDAC}" type="presParOf" srcId="{044D54FC-AEF1-45E6-86AB-650987D8FBAF}" destId="{2D88229B-3F66-4685-BD39-9BFA3C4B383C}" srcOrd="6" destOrd="0" presId="urn:microsoft.com/office/officeart/2005/8/layout/default"/>
    <dgm:cxn modelId="{219DB5D1-93F8-4EE1-883B-E2E8A164125E}" type="presParOf" srcId="{044D54FC-AEF1-45E6-86AB-650987D8FBAF}" destId="{92706151-01C0-4835-822A-A8636E757797}" srcOrd="7" destOrd="0" presId="urn:microsoft.com/office/officeart/2005/8/layout/default"/>
    <dgm:cxn modelId="{E84C0B36-6D98-4A1E-B80B-5C5D85200C21}" type="presParOf" srcId="{044D54FC-AEF1-45E6-86AB-650987D8FBAF}" destId="{92FB0501-2516-4DDD-8024-9D7BF927889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61B045-FCBB-4E4A-B8CB-C3F6ED4350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D7033-5E8D-4D8D-A538-C97B595ADEB2}">
      <dgm:prSet/>
      <dgm:spPr/>
      <dgm:t>
        <a:bodyPr/>
        <a:lstStyle/>
        <a:p>
          <a:r>
            <a:rPr lang="en-US" dirty="0"/>
            <a:t>Letters to former members &amp; non-members in July</a:t>
          </a:r>
        </a:p>
      </dgm:t>
    </dgm:pt>
    <dgm:pt modelId="{8B2530B2-F299-4C6E-AF2E-EF6B5BD9F328}" type="parTrans" cxnId="{E1990161-8E60-48DF-BBE7-7A5960BD81C2}">
      <dgm:prSet/>
      <dgm:spPr/>
      <dgm:t>
        <a:bodyPr/>
        <a:lstStyle/>
        <a:p>
          <a:endParaRPr lang="en-US"/>
        </a:p>
      </dgm:t>
    </dgm:pt>
    <dgm:pt modelId="{07DA1642-873F-4933-8609-B17FEE4EABE8}" type="sibTrans" cxnId="{E1990161-8E60-48DF-BBE7-7A5960BD81C2}">
      <dgm:prSet/>
      <dgm:spPr/>
      <dgm:t>
        <a:bodyPr/>
        <a:lstStyle/>
        <a:p>
          <a:endParaRPr lang="en-US"/>
        </a:p>
      </dgm:t>
    </dgm:pt>
    <dgm:pt modelId="{073B294D-E000-4A44-9901-8D913AD89B2E}">
      <dgm:prSet/>
      <dgm:spPr/>
      <dgm:t>
        <a:bodyPr/>
        <a:lstStyle/>
        <a:p>
          <a:r>
            <a:rPr lang="en-US"/>
            <a:t>Capital Campaign – we hope not</a:t>
          </a:r>
        </a:p>
      </dgm:t>
    </dgm:pt>
    <dgm:pt modelId="{1D12C47B-036F-4BBA-9478-9CB655DC7465}" type="parTrans" cxnId="{C1106037-D90E-4C14-AC32-E058AFA199A6}">
      <dgm:prSet/>
      <dgm:spPr/>
      <dgm:t>
        <a:bodyPr/>
        <a:lstStyle/>
        <a:p>
          <a:endParaRPr lang="en-US"/>
        </a:p>
      </dgm:t>
    </dgm:pt>
    <dgm:pt modelId="{89B014A5-1EAB-45BD-94FA-FA67F235D8B1}" type="sibTrans" cxnId="{C1106037-D90E-4C14-AC32-E058AFA199A6}">
      <dgm:prSet/>
      <dgm:spPr/>
      <dgm:t>
        <a:bodyPr/>
        <a:lstStyle/>
        <a:p>
          <a:endParaRPr lang="en-US"/>
        </a:p>
      </dgm:t>
    </dgm:pt>
    <dgm:pt modelId="{7FD0435B-EC5C-4759-A739-32DDD2054F05}">
      <dgm:prSet/>
      <dgm:spPr/>
      <dgm:t>
        <a:bodyPr/>
        <a:lstStyle/>
        <a:p>
          <a:r>
            <a:rPr lang="en-US"/>
            <a:t>Recruit a neighbor</a:t>
          </a:r>
        </a:p>
      </dgm:t>
    </dgm:pt>
    <dgm:pt modelId="{B9BE675C-A712-47B9-8901-095BE8766A7A}" type="parTrans" cxnId="{CFA8B6A1-FD0C-47D5-B2E7-0FAC1E617FEA}">
      <dgm:prSet/>
      <dgm:spPr/>
      <dgm:t>
        <a:bodyPr/>
        <a:lstStyle/>
        <a:p>
          <a:endParaRPr lang="en-US"/>
        </a:p>
      </dgm:t>
    </dgm:pt>
    <dgm:pt modelId="{79D75A31-2F37-497C-8D1C-001FFBDECA61}" type="sibTrans" cxnId="{CFA8B6A1-FD0C-47D5-B2E7-0FAC1E617FEA}">
      <dgm:prSet/>
      <dgm:spPr/>
      <dgm:t>
        <a:bodyPr/>
        <a:lstStyle/>
        <a:p>
          <a:endParaRPr lang="en-US"/>
        </a:p>
      </dgm:t>
    </dgm:pt>
    <dgm:pt modelId="{A479667B-32A1-401E-AF56-437D5BA177D2}">
      <dgm:prSet/>
      <dgm:spPr/>
      <dgm:t>
        <a:bodyPr/>
        <a:lstStyle/>
        <a:p>
          <a:r>
            <a:rPr lang="en-US" dirty="0"/>
            <a:t>Tell us about a potential member at </a:t>
          </a:r>
          <a:r>
            <a:rPr lang="en-US" dirty="0">
              <a:solidFill>
                <a:schemeClr val="accent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www.paradox-lake.com</a:t>
          </a:r>
          <a:r>
            <a:rPr lang="en-US" dirty="0"/>
            <a:t> , click on CONTACT</a:t>
          </a:r>
        </a:p>
      </dgm:t>
    </dgm:pt>
    <dgm:pt modelId="{75D4D61E-5404-439E-B42D-E08EBB3CF268}" type="parTrans" cxnId="{214E07B2-4FCA-481F-B669-4C3513C589C0}">
      <dgm:prSet/>
      <dgm:spPr/>
      <dgm:t>
        <a:bodyPr/>
        <a:lstStyle/>
        <a:p>
          <a:endParaRPr lang="en-US"/>
        </a:p>
      </dgm:t>
    </dgm:pt>
    <dgm:pt modelId="{FE4943C8-BE4C-4933-9484-6A5504B5AFAE}" type="sibTrans" cxnId="{214E07B2-4FCA-481F-B669-4C3513C589C0}">
      <dgm:prSet/>
      <dgm:spPr/>
      <dgm:t>
        <a:bodyPr/>
        <a:lstStyle/>
        <a:p>
          <a:endParaRPr lang="en-US"/>
        </a:p>
      </dgm:t>
    </dgm:pt>
    <dgm:pt modelId="{462B50E8-E2D2-4B7F-8716-911DAAB683B0}">
      <dgm:prSet/>
      <dgm:spPr/>
      <dgm:t>
        <a:bodyPr/>
        <a:lstStyle/>
        <a:p>
          <a:r>
            <a:rPr lang="en-US" dirty="0"/>
            <a:t>If you haven’t already donated yourself, </a:t>
          </a:r>
          <a:r>
            <a:rPr lang="en-US" dirty="0">
              <a:solidFill>
                <a:schemeClr val="accent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www.paradox-lake.com</a:t>
          </a:r>
          <a:r>
            <a:rPr lang="en-US" dirty="0">
              <a:solidFill>
                <a:schemeClr val="accent2"/>
              </a:solidFill>
            </a:rPr>
            <a:t> </a:t>
          </a:r>
          <a:r>
            <a:rPr lang="en-US" dirty="0"/>
            <a:t>, or mail to PO Box 45, Severance, NY  12872</a:t>
          </a:r>
        </a:p>
      </dgm:t>
    </dgm:pt>
    <dgm:pt modelId="{90BFB229-B316-4E21-966B-900595D3A81B}" type="parTrans" cxnId="{8561EE98-2401-434B-B217-9ADCB5DBB936}">
      <dgm:prSet/>
      <dgm:spPr/>
      <dgm:t>
        <a:bodyPr/>
        <a:lstStyle/>
        <a:p>
          <a:endParaRPr lang="en-US"/>
        </a:p>
      </dgm:t>
    </dgm:pt>
    <dgm:pt modelId="{C9499B97-9441-48E8-9155-F68F7CA38D2D}" type="sibTrans" cxnId="{8561EE98-2401-434B-B217-9ADCB5DBB936}">
      <dgm:prSet/>
      <dgm:spPr/>
      <dgm:t>
        <a:bodyPr/>
        <a:lstStyle/>
        <a:p>
          <a:endParaRPr lang="en-US"/>
        </a:p>
      </dgm:t>
    </dgm:pt>
    <dgm:pt modelId="{7D5F7E41-0E6B-4502-82A2-78B112E398C7}" type="pres">
      <dgm:prSet presAssocID="{6661B045-FCBB-4E4A-B8CB-C3F6ED4350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099978-48B2-49AF-91D2-1ACB2138682A}" type="pres">
      <dgm:prSet presAssocID="{8D0D7033-5E8D-4D8D-A538-C97B595ADEB2}" presName="thickLine" presStyleLbl="alignNode1" presStyleIdx="0" presStyleCnt="5"/>
      <dgm:spPr/>
    </dgm:pt>
    <dgm:pt modelId="{E20E1E1D-CBEF-4A8F-805C-5EE0EF691748}" type="pres">
      <dgm:prSet presAssocID="{8D0D7033-5E8D-4D8D-A538-C97B595ADEB2}" presName="horz1" presStyleCnt="0"/>
      <dgm:spPr/>
    </dgm:pt>
    <dgm:pt modelId="{80DE844D-CC92-47E3-A466-1BDEC043918B}" type="pres">
      <dgm:prSet presAssocID="{8D0D7033-5E8D-4D8D-A538-C97B595ADEB2}" presName="tx1" presStyleLbl="revTx" presStyleIdx="0" presStyleCnt="5"/>
      <dgm:spPr/>
      <dgm:t>
        <a:bodyPr/>
        <a:lstStyle/>
        <a:p>
          <a:endParaRPr lang="en-US"/>
        </a:p>
      </dgm:t>
    </dgm:pt>
    <dgm:pt modelId="{B70DD6BE-373B-49B1-B649-3200EC490E40}" type="pres">
      <dgm:prSet presAssocID="{8D0D7033-5E8D-4D8D-A538-C97B595ADEB2}" presName="vert1" presStyleCnt="0"/>
      <dgm:spPr/>
    </dgm:pt>
    <dgm:pt modelId="{5BB71D25-930F-4060-AC5F-5BD24B9CEBC5}" type="pres">
      <dgm:prSet presAssocID="{073B294D-E000-4A44-9901-8D913AD89B2E}" presName="thickLine" presStyleLbl="alignNode1" presStyleIdx="1" presStyleCnt="5"/>
      <dgm:spPr/>
    </dgm:pt>
    <dgm:pt modelId="{949F6AB8-4E5F-4D43-A88F-584CCEF4ED49}" type="pres">
      <dgm:prSet presAssocID="{073B294D-E000-4A44-9901-8D913AD89B2E}" presName="horz1" presStyleCnt="0"/>
      <dgm:spPr/>
    </dgm:pt>
    <dgm:pt modelId="{B66A6DDE-C7EA-45F7-913B-545E49CFECAA}" type="pres">
      <dgm:prSet presAssocID="{073B294D-E000-4A44-9901-8D913AD89B2E}" presName="tx1" presStyleLbl="revTx" presStyleIdx="1" presStyleCnt="5"/>
      <dgm:spPr/>
      <dgm:t>
        <a:bodyPr/>
        <a:lstStyle/>
        <a:p>
          <a:endParaRPr lang="en-US"/>
        </a:p>
      </dgm:t>
    </dgm:pt>
    <dgm:pt modelId="{AA6C8D35-5B0F-4C88-A440-28100BA0E57E}" type="pres">
      <dgm:prSet presAssocID="{073B294D-E000-4A44-9901-8D913AD89B2E}" presName="vert1" presStyleCnt="0"/>
      <dgm:spPr/>
    </dgm:pt>
    <dgm:pt modelId="{961E3486-4CE2-4192-AC1D-A0AB6821992D}" type="pres">
      <dgm:prSet presAssocID="{7FD0435B-EC5C-4759-A739-32DDD2054F05}" presName="thickLine" presStyleLbl="alignNode1" presStyleIdx="2" presStyleCnt="5"/>
      <dgm:spPr/>
    </dgm:pt>
    <dgm:pt modelId="{9A6B2F59-406B-43F5-BAB6-B15F375847B3}" type="pres">
      <dgm:prSet presAssocID="{7FD0435B-EC5C-4759-A739-32DDD2054F05}" presName="horz1" presStyleCnt="0"/>
      <dgm:spPr/>
    </dgm:pt>
    <dgm:pt modelId="{4EA5C28F-B27E-46FE-A3DC-64DCDD759326}" type="pres">
      <dgm:prSet presAssocID="{7FD0435B-EC5C-4759-A739-32DDD2054F05}" presName="tx1" presStyleLbl="revTx" presStyleIdx="2" presStyleCnt="5"/>
      <dgm:spPr/>
      <dgm:t>
        <a:bodyPr/>
        <a:lstStyle/>
        <a:p>
          <a:endParaRPr lang="en-US"/>
        </a:p>
      </dgm:t>
    </dgm:pt>
    <dgm:pt modelId="{5AD21598-1CF1-4886-A0EF-A1213B4602BF}" type="pres">
      <dgm:prSet presAssocID="{7FD0435B-EC5C-4759-A739-32DDD2054F05}" presName="vert1" presStyleCnt="0"/>
      <dgm:spPr/>
    </dgm:pt>
    <dgm:pt modelId="{5F5D373B-1527-46A2-9A79-09D953A5D54E}" type="pres">
      <dgm:prSet presAssocID="{A479667B-32A1-401E-AF56-437D5BA177D2}" presName="thickLine" presStyleLbl="alignNode1" presStyleIdx="3" presStyleCnt="5"/>
      <dgm:spPr/>
    </dgm:pt>
    <dgm:pt modelId="{04E350EF-CD94-4F2B-AB4E-E40B94588DFB}" type="pres">
      <dgm:prSet presAssocID="{A479667B-32A1-401E-AF56-437D5BA177D2}" presName="horz1" presStyleCnt="0"/>
      <dgm:spPr/>
    </dgm:pt>
    <dgm:pt modelId="{164BDC1C-0573-46E6-B324-3B9890DD0A2D}" type="pres">
      <dgm:prSet presAssocID="{A479667B-32A1-401E-AF56-437D5BA177D2}" presName="tx1" presStyleLbl="revTx" presStyleIdx="3" presStyleCnt="5"/>
      <dgm:spPr/>
      <dgm:t>
        <a:bodyPr/>
        <a:lstStyle/>
        <a:p>
          <a:endParaRPr lang="en-US"/>
        </a:p>
      </dgm:t>
    </dgm:pt>
    <dgm:pt modelId="{A4C3B07B-0B03-44E0-BD53-746C8A65C52A}" type="pres">
      <dgm:prSet presAssocID="{A479667B-32A1-401E-AF56-437D5BA177D2}" presName="vert1" presStyleCnt="0"/>
      <dgm:spPr/>
    </dgm:pt>
    <dgm:pt modelId="{989B7E22-3FCD-4080-B68C-167EE9694FC0}" type="pres">
      <dgm:prSet presAssocID="{462B50E8-E2D2-4B7F-8716-911DAAB683B0}" presName="thickLine" presStyleLbl="alignNode1" presStyleIdx="4" presStyleCnt="5"/>
      <dgm:spPr/>
    </dgm:pt>
    <dgm:pt modelId="{1182822D-C6A0-40F0-AD23-017F11820C0E}" type="pres">
      <dgm:prSet presAssocID="{462B50E8-E2D2-4B7F-8716-911DAAB683B0}" presName="horz1" presStyleCnt="0"/>
      <dgm:spPr/>
    </dgm:pt>
    <dgm:pt modelId="{372BBBC3-A421-449D-8659-32FA7914735E}" type="pres">
      <dgm:prSet presAssocID="{462B50E8-E2D2-4B7F-8716-911DAAB683B0}" presName="tx1" presStyleLbl="revTx" presStyleIdx="4" presStyleCnt="5"/>
      <dgm:spPr/>
      <dgm:t>
        <a:bodyPr/>
        <a:lstStyle/>
        <a:p>
          <a:endParaRPr lang="en-US"/>
        </a:p>
      </dgm:t>
    </dgm:pt>
    <dgm:pt modelId="{4BC96D46-80CE-4DE4-BFB1-C6EBA06535FB}" type="pres">
      <dgm:prSet presAssocID="{462B50E8-E2D2-4B7F-8716-911DAAB683B0}" presName="vert1" presStyleCnt="0"/>
      <dgm:spPr/>
    </dgm:pt>
  </dgm:ptLst>
  <dgm:cxnLst>
    <dgm:cxn modelId="{5A82A132-4B69-4329-9B42-11678B3EA9D8}" type="presOf" srcId="{7FD0435B-EC5C-4759-A739-32DDD2054F05}" destId="{4EA5C28F-B27E-46FE-A3DC-64DCDD759326}" srcOrd="0" destOrd="0" presId="urn:microsoft.com/office/officeart/2008/layout/LinedList"/>
    <dgm:cxn modelId="{8DFFCCDA-CA57-4C94-AA40-901CF69AF1CA}" type="presOf" srcId="{462B50E8-E2D2-4B7F-8716-911DAAB683B0}" destId="{372BBBC3-A421-449D-8659-32FA7914735E}" srcOrd="0" destOrd="0" presId="urn:microsoft.com/office/officeart/2008/layout/LinedList"/>
    <dgm:cxn modelId="{0A11CB28-4D70-48EA-BE29-DEE3B0AD7E47}" type="presOf" srcId="{6661B045-FCBB-4E4A-B8CB-C3F6ED4350C4}" destId="{7D5F7E41-0E6B-4502-82A2-78B112E398C7}" srcOrd="0" destOrd="0" presId="urn:microsoft.com/office/officeart/2008/layout/LinedList"/>
    <dgm:cxn modelId="{21B4E568-CFCE-4D21-B93D-E25D079C099F}" type="presOf" srcId="{073B294D-E000-4A44-9901-8D913AD89B2E}" destId="{B66A6DDE-C7EA-45F7-913B-545E49CFECAA}" srcOrd="0" destOrd="0" presId="urn:microsoft.com/office/officeart/2008/layout/LinedList"/>
    <dgm:cxn modelId="{D4021397-7036-46FA-B08A-5B9AB936BE44}" type="presOf" srcId="{8D0D7033-5E8D-4D8D-A538-C97B595ADEB2}" destId="{80DE844D-CC92-47E3-A466-1BDEC043918B}" srcOrd="0" destOrd="0" presId="urn:microsoft.com/office/officeart/2008/layout/LinedList"/>
    <dgm:cxn modelId="{C1106037-D90E-4C14-AC32-E058AFA199A6}" srcId="{6661B045-FCBB-4E4A-B8CB-C3F6ED4350C4}" destId="{073B294D-E000-4A44-9901-8D913AD89B2E}" srcOrd="1" destOrd="0" parTransId="{1D12C47B-036F-4BBA-9478-9CB655DC7465}" sibTransId="{89B014A5-1EAB-45BD-94FA-FA67F235D8B1}"/>
    <dgm:cxn modelId="{CFA8B6A1-FD0C-47D5-B2E7-0FAC1E617FEA}" srcId="{6661B045-FCBB-4E4A-B8CB-C3F6ED4350C4}" destId="{7FD0435B-EC5C-4759-A739-32DDD2054F05}" srcOrd="2" destOrd="0" parTransId="{B9BE675C-A712-47B9-8901-095BE8766A7A}" sibTransId="{79D75A31-2F37-497C-8D1C-001FFBDECA61}"/>
    <dgm:cxn modelId="{E1990161-8E60-48DF-BBE7-7A5960BD81C2}" srcId="{6661B045-FCBB-4E4A-B8CB-C3F6ED4350C4}" destId="{8D0D7033-5E8D-4D8D-A538-C97B595ADEB2}" srcOrd="0" destOrd="0" parTransId="{8B2530B2-F299-4C6E-AF2E-EF6B5BD9F328}" sibTransId="{07DA1642-873F-4933-8609-B17FEE4EABE8}"/>
    <dgm:cxn modelId="{8561EE98-2401-434B-B217-9ADCB5DBB936}" srcId="{6661B045-FCBB-4E4A-B8CB-C3F6ED4350C4}" destId="{462B50E8-E2D2-4B7F-8716-911DAAB683B0}" srcOrd="4" destOrd="0" parTransId="{90BFB229-B316-4E21-966B-900595D3A81B}" sibTransId="{C9499B97-9441-48E8-9155-F68F7CA38D2D}"/>
    <dgm:cxn modelId="{214E07B2-4FCA-481F-B669-4C3513C589C0}" srcId="{6661B045-FCBB-4E4A-B8CB-C3F6ED4350C4}" destId="{A479667B-32A1-401E-AF56-437D5BA177D2}" srcOrd="3" destOrd="0" parTransId="{75D4D61E-5404-439E-B42D-E08EBB3CF268}" sibTransId="{FE4943C8-BE4C-4933-9484-6A5504B5AFAE}"/>
    <dgm:cxn modelId="{FF54F1A4-623B-41D5-9DDD-5927D7345164}" type="presOf" srcId="{A479667B-32A1-401E-AF56-437D5BA177D2}" destId="{164BDC1C-0573-46E6-B324-3B9890DD0A2D}" srcOrd="0" destOrd="0" presId="urn:microsoft.com/office/officeart/2008/layout/LinedList"/>
    <dgm:cxn modelId="{E1D278E3-B118-4D8E-9141-2ABEF0770827}" type="presParOf" srcId="{7D5F7E41-0E6B-4502-82A2-78B112E398C7}" destId="{50099978-48B2-49AF-91D2-1ACB2138682A}" srcOrd="0" destOrd="0" presId="urn:microsoft.com/office/officeart/2008/layout/LinedList"/>
    <dgm:cxn modelId="{7D9C297D-6DD0-4D3D-89E9-D9AACAF00067}" type="presParOf" srcId="{7D5F7E41-0E6B-4502-82A2-78B112E398C7}" destId="{E20E1E1D-CBEF-4A8F-805C-5EE0EF691748}" srcOrd="1" destOrd="0" presId="urn:microsoft.com/office/officeart/2008/layout/LinedList"/>
    <dgm:cxn modelId="{820F7AF9-2306-4774-973C-C94750448561}" type="presParOf" srcId="{E20E1E1D-CBEF-4A8F-805C-5EE0EF691748}" destId="{80DE844D-CC92-47E3-A466-1BDEC043918B}" srcOrd="0" destOrd="0" presId="urn:microsoft.com/office/officeart/2008/layout/LinedList"/>
    <dgm:cxn modelId="{0842F070-FF99-4CEE-BE0A-6C27191A5519}" type="presParOf" srcId="{E20E1E1D-CBEF-4A8F-805C-5EE0EF691748}" destId="{B70DD6BE-373B-49B1-B649-3200EC490E40}" srcOrd="1" destOrd="0" presId="urn:microsoft.com/office/officeart/2008/layout/LinedList"/>
    <dgm:cxn modelId="{6BCCB25B-358B-4956-8A95-C8FDCEEF0E21}" type="presParOf" srcId="{7D5F7E41-0E6B-4502-82A2-78B112E398C7}" destId="{5BB71D25-930F-4060-AC5F-5BD24B9CEBC5}" srcOrd="2" destOrd="0" presId="urn:microsoft.com/office/officeart/2008/layout/LinedList"/>
    <dgm:cxn modelId="{6513B5A9-FECA-4805-BFDB-31CA197EEF8C}" type="presParOf" srcId="{7D5F7E41-0E6B-4502-82A2-78B112E398C7}" destId="{949F6AB8-4E5F-4D43-A88F-584CCEF4ED49}" srcOrd="3" destOrd="0" presId="urn:microsoft.com/office/officeart/2008/layout/LinedList"/>
    <dgm:cxn modelId="{EF63D92B-C5E6-413C-940C-5D1D26467258}" type="presParOf" srcId="{949F6AB8-4E5F-4D43-A88F-584CCEF4ED49}" destId="{B66A6DDE-C7EA-45F7-913B-545E49CFECAA}" srcOrd="0" destOrd="0" presId="urn:microsoft.com/office/officeart/2008/layout/LinedList"/>
    <dgm:cxn modelId="{EEA7459B-E7A9-4C58-92A1-4FB4104D08FE}" type="presParOf" srcId="{949F6AB8-4E5F-4D43-A88F-584CCEF4ED49}" destId="{AA6C8D35-5B0F-4C88-A440-28100BA0E57E}" srcOrd="1" destOrd="0" presId="urn:microsoft.com/office/officeart/2008/layout/LinedList"/>
    <dgm:cxn modelId="{D8F21E9D-9346-41BD-B9AA-FA39FC2D70D1}" type="presParOf" srcId="{7D5F7E41-0E6B-4502-82A2-78B112E398C7}" destId="{961E3486-4CE2-4192-AC1D-A0AB6821992D}" srcOrd="4" destOrd="0" presId="urn:microsoft.com/office/officeart/2008/layout/LinedList"/>
    <dgm:cxn modelId="{4052E3D9-3EF2-4056-A0E2-4924897E9E93}" type="presParOf" srcId="{7D5F7E41-0E6B-4502-82A2-78B112E398C7}" destId="{9A6B2F59-406B-43F5-BAB6-B15F375847B3}" srcOrd="5" destOrd="0" presId="urn:microsoft.com/office/officeart/2008/layout/LinedList"/>
    <dgm:cxn modelId="{EAF674C9-7F68-4401-A0AD-FC5B248F34F7}" type="presParOf" srcId="{9A6B2F59-406B-43F5-BAB6-B15F375847B3}" destId="{4EA5C28F-B27E-46FE-A3DC-64DCDD759326}" srcOrd="0" destOrd="0" presId="urn:microsoft.com/office/officeart/2008/layout/LinedList"/>
    <dgm:cxn modelId="{1E4AE1EC-B6C9-4FF3-8D89-619F3A5C9D6F}" type="presParOf" srcId="{9A6B2F59-406B-43F5-BAB6-B15F375847B3}" destId="{5AD21598-1CF1-4886-A0EF-A1213B4602BF}" srcOrd="1" destOrd="0" presId="urn:microsoft.com/office/officeart/2008/layout/LinedList"/>
    <dgm:cxn modelId="{ACB8934A-AA55-4F00-95BF-4154FE6BCC0E}" type="presParOf" srcId="{7D5F7E41-0E6B-4502-82A2-78B112E398C7}" destId="{5F5D373B-1527-46A2-9A79-09D953A5D54E}" srcOrd="6" destOrd="0" presId="urn:microsoft.com/office/officeart/2008/layout/LinedList"/>
    <dgm:cxn modelId="{E3F8DFC8-A95B-4E78-BDF3-AF56A02D593E}" type="presParOf" srcId="{7D5F7E41-0E6B-4502-82A2-78B112E398C7}" destId="{04E350EF-CD94-4F2B-AB4E-E40B94588DFB}" srcOrd="7" destOrd="0" presId="urn:microsoft.com/office/officeart/2008/layout/LinedList"/>
    <dgm:cxn modelId="{FABA101E-361D-4178-9E6C-FE3F103DE026}" type="presParOf" srcId="{04E350EF-CD94-4F2B-AB4E-E40B94588DFB}" destId="{164BDC1C-0573-46E6-B324-3B9890DD0A2D}" srcOrd="0" destOrd="0" presId="urn:microsoft.com/office/officeart/2008/layout/LinedList"/>
    <dgm:cxn modelId="{DF984DBA-553A-4D8E-9221-D0A0C90E64E1}" type="presParOf" srcId="{04E350EF-CD94-4F2B-AB4E-E40B94588DFB}" destId="{A4C3B07B-0B03-44E0-BD53-746C8A65C52A}" srcOrd="1" destOrd="0" presId="urn:microsoft.com/office/officeart/2008/layout/LinedList"/>
    <dgm:cxn modelId="{E85DB089-DC25-4451-83C3-A3DACD3913A1}" type="presParOf" srcId="{7D5F7E41-0E6B-4502-82A2-78B112E398C7}" destId="{989B7E22-3FCD-4080-B68C-167EE9694FC0}" srcOrd="8" destOrd="0" presId="urn:microsoft.com/office/officeart/2008/layout/LinedList"/>
    <dgm:cxn modelId="{47F70460-9C27-4DEE-9102-CB11BD30E28C}" type="presParOf" srcId="{7D5F7E41-0E6B-4502-82A2-78B112E398C7}" destId="{1182822D-C6A0-40F0-AD23-017F11820C0E}" srcOrd="9" destOrd="0" presId="urn:microsoft.com/office/officeart/2008/layout/LinedList"/>
    <dgm:cxn modelId="{B6EAD46D-440D-48B5-BDFA-4710B10E13E9}" type="presParOf" srcId="{1182822D-C6A0-40F0-AD23-017F11820C0E}" destId="{372BBBC3-A421-449D-8659-32FA7914735E}" srcOrd="0" destOrd="0" presId="urn:microsoft.com/office/officeart/2008/layout/LinedList"/>
    <dgm:cxn modelId="{7EAF6709-B673-4859-B5DC-D5737992124C}" type="presParOf" srcId="{1182822D-C6A0-40F0-AD23-017F11820C0E}" destId="{4BC96D46-80CE-4DE4-BFB1-C6EBA06535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263F-C437-4F22-BF15-ABCB9CA1CC0F}">
      <dsp:nvSpPr>
        <dsp:cNvPr id="0" name=""/>
        <dsp:cNvSpPr/>
      </dsp:nvSpPr>
      <dsp:spPr>
        <a:xfrm>
          <a:off x="949352" y="940"/>
          <a:ext cx="2767193" cy="1660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solidFill>
                <a:schemeClr val="tx1"/>
              </a:solidFill>
            </a:rPr>
            <a:t>President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Dan </a:t>
          </a:r>
          <a:r>
            <a:rPr lang="en-US" sz="2000" kern="1200" dirty="0" err="1"/>
            <a:t>Gorke</a:t>
          </a:r>
          <a:r>
            <a:rPr lang="en-US" sz="2000" kern="1200" dirty="0"/>
            <a:t> </a:t>
          </a:r>
        </a:p>
      </dsp:txBody>
      <dsp:txXfrm>
        <a:off x="949352" y="940"/>
        <a:ext cx="2767193" cy="1660316"/>
      </dsp:txXfrm>
    </dsp:sp>
    <dsp:sp modelId="{193C6717-5A46-47C3-A623-B7F641BE7BE9}">
      <dsp:nvSpPr>
        <dsp:cNvPr id="0" name=""/>
        <dsp:cNvSpPr/>
      </dsp:nvSpPr>
      <dsp:spPr>
        <a:xfrm>
          <a:off x="3993265" y="940"/>
          <a:ext cx="2767193" cy="1660316"/>
        </a:xfrm>
        <a:prstGeom prst="rect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Vice President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Bob </a:t>
          </a:r>
          <a:r>
            <a:rPr lang="en-US" sz="2000" kern="1200" dirty="0" err="1"/>
            <a:t>Hauserman</a:t>
          </a:r>
          <a:endParaRPr lang="en-US" sz="2000" kern="1200" dirty="0"/>
        </a:p>
      </dsp:txBody>
      <dsp:txXfrm>
        <a:off x="3993265" y="940"/>
        <a:ext cx="2767193" cy="1660316"/>
      </dsp:txXfrm>
    </dsp:sp>
    <dsp:sp modelId="{6A43A18F-CEDF-4B1F-827D-8172BAB543D6}">
      <dsp:nvSpPr>
        <dsp:cNvPr id="0" name=""/>
        <dsp:cNvSpPr/>
      </dsp:nvSpPr>
      <dsp:spPr>
        <a:xfrm>
          <a:off x="7037178" y="940"/>
          <a:ext cx="2767193" cy="1660316"/>
        </a:xfrm>
        <a:prstGeom prst="rect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Treasurer</a:t>
          </a:r>
          <a:r>
            <a:rPr lang="en-US" sz="2000" kern="1200" dirty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Matt </a:t>
          </a:r>
          <a:r>
            <a:rPr lang="en-US" sz="2000" kern="1200" dirty="0" err="1"/>
            <a:t>Massiano</a:t>
          </a:r>
          <a:endParaRPr lang="en-US" sz="2000" kern="1200" dirty="0"/>
        </a:p>
      </dsp:txBody>
      <dsp:txXfrm>
        <a:off x="7037178" y="940"/>
        <a:ext cx="2767193" cy="1660316"/>
      </dsp:txXfrm>
    </dsp:sp>
    <dsp:sp modelId="{6D2AAAF7-E7F1-4DFB-B525-C3E03E16D52B}">
      <dsp:nvSpPr>
        <dsp:cNvPr id="0" name=""/>
        <dsp:cNvSpPr/>
      </dsp:nvSpPr>
      <dsp:spPr>
        <a:xfrm>
          <a:off x="949352" y="1937976"/>
          <a:ext cx="2767193" cy="1660316"/>
        </a:xfrm>
        <a:prstGeom prst="rect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Secretary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Dee </a:t>
          </a:r>
          <a:r>
            <a:rPr lang="en-US" sz="2000" kern="1200" dirty="0" err="1"/>
            <a:t>Dee</a:t>
          </a:r>
          <a:r>
            <a:rPr lang="en-US" sz="2000" kern="1200" dirty="0"/>
            <a:t> Foran</a:t>
          </a:r>
        </a:p>
      </dsp:txBody>
      <dsp:txXfrm>
        <a:off x="949352" y="1937976"/>
        <a:ext cx="2767193" cy="1660316"/>
      </dsp:txXfrm>
    </dsp:sp>
    <dsp:sp modelId="{128ADDB9-D95A-499A-89B4-028FBF41FE3C}">
      <dsp:nvSpPr>
        <dsp:cNvPr id="0" name=""/>
        <dsp:cNvSpPr/>
      </dsp:nvSpPr>
      <dsp:spPr>
        <a:xfrm>
          <a:off x="3993265" y="1937976"/>
          <a:ext cx="2767193" cy="1660316"/>
        </a:xfrm>
        <a:prstGeom prst="rect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Upper Lake Directors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Nancy Girling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Micki </a:t>
          </a:r>
          <a:r>
            <a:rPr lang="en-US" sz="2000" kern="1200" dirty="0" err="1"/>
            <a:t>Kuttler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Jeanette Barth</a:t>
          </a:r>
        </a:p>
      </dsp:txBody>
      <dsp:txXfrm>
        <a:off x="3993265" y="1937976"/>
        <a:ext cx="2767193" cy="1660316"/>
      </dsp:txXfrm>
    </dsp:sp>
    <dsp:sp modelId="{AD7F7916-4396-4121-9D40-DDDE706D6CBF}">
      <dsp:nvSpPr>
        <dsp:cNvPr id="0" name=""/>
        <dsp:cNvSpPr/>
      </dsp:nvSpPr>
      <dsp:spPr>
        <a:xfrm>
          <a:off x="7037178" y="1937976"/>
          <a:ext cx="2767193" cy="1660316"/>
        </a:xfrm>
        <a:prstGeom prst="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Lower Lake Directors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000" kern="1200" dirty="0"/>
            <a:t>Doug Kaufman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Tony </a:t>
          </a:r>
          <a:r>
            <a:rPr lang="en-US" sz="2000" kern="1200" dirty="0" err="1"/>
            <a:t>Petrongolo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Scott  Randall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7037178" y="1937976"/>
        <a:ext cx="2767193" cy="1660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CB26-F9BE-4043-A163-A99737E096D0}">
      <dsp:nvSpPr>
        <dsp:cNvPr id="0" name=""/>
        <dsp:cNvSpPr/>
      </dsp:nvSpPr>
      <dsp:spPr>
        <a:xfrm>
          <a:off x="0" y="743"/>
          <a:ext cx="689979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110BE6-7034-4D4F-B8E5-A1E4D8094BD7}">
      <dsp:nvSpPr>
        <dsp:cNvPr id="0" name=""/>
        <dsp:cNvSpPr/>
      </dsp:nvSpPr>
      <dsp:spPr>
        <a:xfrm>
          <a:off x="0" y="743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Invasive Efforts  </a:t>
          </a:r>
        </a:p>
      </dsp:txBody>
      <dsp:txXfrm>
        <a:off x="0" y="743"/>
        <a:ext cx="6899795" cy="608679"/>
      </dsp:txXfrm>
    </dsp:sp>
    <dsp:sp modelId="{19BD817C-9726-47CB-A9A9-CCF9B3F2F326}">
      <dsp:nvSpPr>
        <dsp:cNvPr id="0" name=""/>
        <dsp:cNvSpPr/>
      </dsp:nvSpPr>
      <dsp:spPr>
        <a:xfrm>
          <a:off x="0" y="609422"/>
          <a:ext cx="6899795" cy="0"/>
        </a:xfrm>
        <a:prstGeom prst="line">
          <a:avLst/>
        </a:prstGeom>
        <a:solidFill>
          <a:schemeClr val="accent5">
            <a:hueOff val="261865"/>
            <a:satOff val="-1252"/>
            <a:lumOff val="1373"/>
            <a:alphaOff val="0"/>
          </a:schemeClr>
        </a:solidFill>
        <a:ln w="12700" cap="flat" cmpd="sng" algn="ctr">
          <a:solidFill>
            <a:schemeClr val="accent5">
              <a:hueOff val="261865"/>
              <a:satOff val="-1252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C4235C-EEDC-48D8-AE51-5D7CEA567B05}">
      <dsp:nvSpPr>
        <dsp:cNvPr id="0" name=""/>
        <dsp:cNvSpPr/>
      </dsp:nvSpPr>
      <dsp:spPr>
        <a:xfrm>
          <a:off x="0" y="609422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Brian Greene, APIPP</a:t>
          </a:r>
        </a:p>
      </dsp:txBody>
      <dsp:txXfrm>
        <a:off x="0" y="609422"/>
        <a:ext cx="6899795" cy="608679"/>
      </dsp:txXfrm>
    </dsp:sp>
    <dsp:sp modelId="{38FE0BC6-A641-410F-A32B-8F0AD149F7EE}">
      <dsp:nvSpPr>
        <dsp:cNvPr id="0" name=""/>
        <dsp:cNvSpPr/>
      </dsp:nvSpPr>
      <dsp:spPr>
        <a:xfrm>
          <a:off x="0" y="1218102"/>
          <a:ext cx="6899795" cy="0"/>
        </a:xfrm>
        <a:prstGeom prst="line">
          <a:avLst/>
        </a:prstGeom>
        <a:solidFill>
          <a:schemeClr val="accent5">
            <a:hueOff val="523730"/>
            <a:satOff val="-2504"/>
            <a:lumOff val="2745"/>
            <a:alphaOff val="0"/>
          </a:schemeClr>
        </a:solidFill>
        <a:ln w="12700" cap="flat" cmpd="sng" algn="ctr">
          <a:solidFill>
            <a:schemeClr val="accent5">
              <a:hueOff val="523730"/>
              <a:satOff val="-2504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843F1-1F39-4E7A-AA88-B231B8642816}">
      <dsp:nvSpPr>
        <dsp:cNvPr id="0" name=""/>
        <dsp:cNvSpPr/>
      </dsp:nvSpPr>
      <dsp:spPr>
        <a:xfrm>
          <a:off x="0" y="1218102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Water Quality Results </a:t>
          </a:r>
        </a:p>
      </dsp:txBody>
      <dsp:txXfrm>
        <a:off x="0" y="1218102"/>
        <a:ext cx="6899795" cy="608679"/>
      </dsp:txXfrm>
    </dsp:sp>
    <dsp:sp modelId="{00FB9A52-5B2A-4D48-90A8-8F5250E4A3E2}">
      <dsp:nvSpPr>
        <dsp:cNvPr id="0" name=""/>
        <dsp:cNvSpPr/>
      </dsp:nvSpPr>
      <dsp:spPr>
        <a:xfrm>
          <a:off x="0" y="1826782"/>
          <a:ext cx="6899795" cy="0"/>
        </a:xfrm>
        <a:prstGeom prst="line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2700" cap="flat" cmpd="sng" algn="ctr">
          <a:solidFill>
            <a:schemeClr val="accent5">
              <a:hueOff val="785595"/>
              <a:satOff val="-3757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CD84B5-E62A-4BE2-AC05-870489C90FEE}">
      <dsp:nvSpPr>
        <dsp:cNvPr id="0" name=""/>
        <dsp:cNvSpPr/>
      </dsp:nvSpPr>
      <dsp:spPr>
        <a:xfrm>
          <a:off x="0" y="1826782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SUNY Oneonta Lake Management Plan Summary </a:t>
          </a:r>
        </a:p>
      </dsp:txBody>
      <dsp:txXfrm>
        <a:off x="0" y="1826782"/>
        <a:ext cx="6899795" cy="608679"/>
      </dsp:txXfrm>
    </dsp:sp>
    <dsp:sp modelId="{72625CAE-2262-4795-8B03-BB56A28FF0D2}">
      <dsp:nvSpPr>
        <dsp:cNvPr id="0" name=""/>
        <dsp:cNvSpPr/>
      </dsp:nvSpPr>
      <dsp:spPr>
        <a:xfrm>
          <a:off x="0" y="2435461"/>
          <a:ext cx="6899795" cy="0"/>
        </a:xfrm>
        <a:prstGeom prst="line">
          <a:avLst/>
        </a:prstGeom>
        <a:solidFill>
          <a:schemeClr val="accent5">
            <a:hueOff val="1047459"/>
            <a:satOff val="-5009"/>
            <a:lumOff val="5490"/>
            <a:alphaOff val="0"/>
          </a:schemeClr>
        </a:solidFill>
        <a:ln w="12700" cap="flat" cmpd="sng" algn="ctr">
          <a:solidFill>
            <a:schemeClr val="accent5">
              <a:hueOff val="1047459"/>
              <a:satOff val="-5009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CAE6A9-DBA0-4CA8-BE1B-6A0C75FE2D9D}">
      <dsp:nvSpPr>
        <dsp:cNvPr id="0" name=""/>
        <dsp:cNvSpPr/>
      </dsp:nvSpPr>
      <dsp:spPr>
        <a:xfrm>
          <a:off x="0" y="2435461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Finances</a:t>
          </a:r>
        </a:p>
      </dsp:txBody>
      <dsp:txXfrm>
        <a:off x="0" y="2435461"/>
        <a:ext cx="6899795" cy="608679"/>
      </dsp:txXfrm>
    </dsp:sp>
    <dsp:sp modelId="{C3F8F13C-5083-41D4-BF36-255B3EDA66CD}">
      <dsp:nvSpPr>
        <dsp:cNvPr id="0" name=""/>
        <dsp:cNvSpPr/>
      </dsp:nvSpPr>
      <dsp:spPr>
        <a:xfrm>
          <a:off x="0" y="3044141"/>
          <a:ext cx="6899795" cy="0"/>
        </a:xfrm>
        <a:prstGeom prst="line">
          <a:avLst/>
        </a:prstGeom>
        <a:solidFill>
          <a:schemeClr val="accent5">
            <a:hueOff val="1309324"/>
            <a:satOff val="-6261"/>
            <a:lumOff val="6863"/>
            <a:alphaOff val="0"/>
          </a:schemeClr>
        </a:solidFill>
        <a:ln w="12700" cap="flat" cmpd="sng" algn="ctr">
          <a:solidFill>
            <a:schemeClr val="accent5">
              <a:hueOff val="1309324"/>
              <a:satOff val="-6261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4FADA-0F6C-4BB2-A08D-0B994341F67E}">
      <dsp:nvSpPr>
        <dsp:cNvPr id="0" name=""/>
        <dsp:cNvSpPr/>
      </dsp:nvSpPr>
      <dsp:spPr>
        <a:xfrm>
          <a:off x="0" y="3044141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Membership</a:t>
          </a:r>
        </a:p>
      </dsp:txBody>
      <dsp:txXfrm>
        <a:off x="0" y="3044141"/>
        <a:ext cx="6899795" cy="608679"/>
      </dsp:txXfrm>
    </dsp:sp>
    <dsp:sp modelId="{5C7A5ECD-412B-4385-B742-DE791CB667E3}">
      <dsp:nvSpPr>
        <dsp:cNvPr id="0" name=""/>
        <dsp:cNvSpPr/>
      </dsp:nvSpPr>
      <dsp:spPr>
        <a:xfrm>
          <a:off x="0" y="3652821"/>
          <a:ext cx="6899795" cy="0"/>
        </a:xfrm>
        <a:prstGeom prst="line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2700" cap="flat" cmpd="sng" algn="ctr">
          <a:solidFill>
            <a:schemeClr val="accent5">
              <a:hueOff val="1571189"/>
              <a:satOff val="-7513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924DC5-3CF3-4D74-A98A-75D304371467}">
      <dsp:nvSpPr>
        <dsp:cNvPr id="0" name=""/>
        <dsp:cNvSpPr/>
      </dsp:nvSpPr>
      <dsp:spPr>
        <a:xfrm>
          <a:off x="0" y="3652821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Fund Raising</a:t>
          </a:r>
        </a:p>
      </dsp:txBody>
      <dsp:txXfrm>
        <a:off x="0" y="3652821"/>
        <a:ext cx="6899795" cy="608679"/>
      </dsp:txXfrm>
    </dsp:sp>
    <dsp:sp modelId="{D2ED3A28-2090-4B9C-BC21-6748F0849ABB}">
      <dsp:nvSpPr>
        <dsp:cNvPr id="0" name=""/>
        <dsp:cNvSpPr/>
      </dsp:nvSpPr>
      <dsp:spPr>
        <a:xfrm>
          <a:off x="0" y="4261500"/>
          <a:ext cx="6899795" cy="0"/>
        </a:xfrm>
        <a:prstGeom prst="line">
          <a:avLst/>
        </a:prstGeom>
        <a:solidFill>
          <a:schemeClr val="accent5">
            <a:hueOff val="1833054"/>
            <a:satOff val="-8766"/>
            <a:lumOff val="9608"/>
            <a:alphaOff val="0"/>
          </a:schemeClr>
        </a:solidFill>
        <a:ln w="12700" cap="flat" cmpd="sng" algn="ctr">
          <a:solidFill>
            <a:schemeClr val="accent5">
              <a:hueOff val="1833054"/>
              <a:satOff val="-8766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3C9CDE-300B-4615-AB06-964C2E4DEE06}">
      <dsp:nvSpPr>
        <dsp:cNvPr id="0" name=""/>
        <dsp:cNvSpPr/>
      </dsp:nvSpPr>
      <dsp:spPr>
        <a:xfrm>
          <a:off x="0" y="4261500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Communications </a:t>
          </a:r>
        </a:p>
      </dsp:txBody>
      <dsp:txXfrm>
        <a:off x="0" y="4261500"/>
        <a:ext cx="6899795" cy="608679"/>
      </dsp:txXfrm>
    </dsp:sp>
    <dsp:sp modelId="{02D3FA0A-1EA5-4E47-919D-78DE49CDDFB3}">
      <dsp:nvSpPr>
        <dsp:cNvPr id="0" name=""/>
        <dsp:cNvSpPr/>
      </dsp:nvSpPr>
      <dsp:spPr>
        <a:xfrm>
          <a:off x="0" y="4870180"/>
          <a:ext cx="6899795" cy="0"/>
        </a:xfrm>
        <a:prstGeom prst="line">
          <a:avLst/>
        </a:prstGeom>
        <a:solidFill>
          <a:schemeClr val="accent5">
            <a:hueOff val="2094919"/>
            <a:satOff val="-10018"/>
            <a:lumOff val="10980"/>
            <a:alphaOff val="0"/>
          </a:schemeClr>
        </a:solidFill>
        <a:ln w="12700" cap="flat" cmpd="sng" algn="ctr">
          <a:solidFill>
            <a:schemeClr val="accent5">
              <a:hueOff val="2094919"/>
              <a:satOff val="-10018"/>
              <a:lumOff val="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F3BA52-03E8-4EBF-84CF-5D8A92BF0997}">
      <dsp:nvSpPr>
        <dsp:cNvPr id="0" name=""/>
        <dsp:cNvSpPr/>
      </dsp:nvSpPr>
      <dsp:spPr>
        <a:xfrm>
          <a:off x="0" y="4870180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2022 Board Elections</a:t>
          </a:r>
        </a:p>
      </dsp:txBody>
      <dsp:txXfrm>
        <a:off x="0" y="4870180"/>
        <a:ext cx="6899795" cy="608679"/>
      </dsp:txXfrm>
    </dsp:sp>
    <dsp:sp modelId="{5ACA0413-3A5E-4F8C-8A2E-F7E5C0EBCE98}">
      <dsp:nvSpPr>
        <dsp:cNvPr id="0" name=""/>
        <dsp:cNvSpPr/>
      </dsp:nvSpPr>
      <dsp:spPr>
        <a:xfrm>
          <a:off x="0" y="5478860"/>
          <a:ext cx="6899795" cy="0"/>
        </a:xfrm>
        <a:prstGeom prst="lin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11C40D-8AF9-47FA-A202-F3C0D7EA837A}">
      <dsp:nvSpPr>
        <dsp:cNvPr id="0" name=""/>
        <dsp:cNvSpPr/>
      </dsp:nvSpPr>
      <dsp:spPr>
        <a:xfrm>
          <a:off x="0" y="5478860"/>
          <a:ext cx="6899795" cy="60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Closing Comments </a:t>
          </a:r>
        </a:p>
      </dsp:txBody>
      <dsp:txXfrm>
        <a:off x="0" y="5478860"/>
        <a:ext cx="6899795" cy="608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5E69E-D2E3-4017-83FC-9E69B635B84B}">
      <dsp:nvSpPr>
        <dsp:cNvPr id="0" name=""/>
        <dsp:cNvSpPr/>
      </dsp:nvSpPr>
      <dsp:spPr>
        <a:xfrm>
          <a:off x="0" y="34064"/>
          <a:ext cx="6378934" cy="1773646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We have been chasing EWM since 2008</a:t>
          </a:r>
        </a:p>
      </dsp:txBody>
      <dsp:txXfrm>
        <a:off x="86582" y="120646"/>
        <a:ext cx="6205770" cy="1600482"/>
      </dsp:txXfrm>
    </dsp:sp>
    <dsp:sp modelId="{31B5BD0C-3477-4C58-B321-DBF4B1AAC274}">
      <dsp:nvSpPr>
        <dsp:cNvPr id="0" name=""/>
        <dsp:cNvSpPr/>
      </dsp:nvSpPr>
      <dsp:spPr>
        <a:xfrm>
          <a:off x="0" y="1859551"/>
          <a:ext cx="6378934" cy="1773646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Unfortunately, we have not been making progress in reducing the amount of EWM in the lake despite high levels of volunteer and contractor work: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	EWM slowly spreading to new locations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	Little sustainable improvement in high density areas</a:t>
          </a:r>
        </a:p>
      </dsp:txBody>
      <dsp:txXfrm>
        <a:off x="86582" y="1946133"/>
        <a:ext cx="6205770" cy="1600482"/>
      </dsp:txXfrm>
    </dsp:sp>
    <dsp:sp modelId="{E90066E6-E847-4324-B396-F1558597C49C}">
      <dsp:nvSpPr>
        <dsp:cNvPr id="0" name=""/>
        <dsp:cNvSpPr/>
      </dsp:nvSpPr>
      <dsp:spPr>
        <a:xfrm>
          <a:off x="0" y="3685038"/>
          <a:ext cx="6378934" cy="1773646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The PLA Board thanks you for your financial support and volunteer activities!</a:t>
          </a:r>
          <a:endParaRPr lang="en-US" sz="2400" kern="1200" dirty="0"/>
        </a:p>
      </dsp:txBody>
      <dsp:txXfrm>
        <a:off x="86582" y="3771620"/>
        <a:ext cx="6205770" cy="1600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907C2-33AE-46BF-B5ED-7CBC8B9BF2CE}">
      <dsp:nvSpPr>
        <dsp:cNvPr id="0" name=""/>
        <dsp:cNvSpPr/>
      </dsp:nvSpPr>
      <dsp:spPr>
        <a:xfrm>
          <a:off x="0" y="47034"/>
          <a:ext cx="10649993" cy="5835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200" kern="1200" dirty="0"/>
            <a:t>Compiled our contract and volunteer harvest info from 2017-2021 across 48 shoreline sectors</a:t>
          </a:r>
        </a:p>
      </dsp:txBody>
      <dsp:txXfrm>
        <a:off x="28486" y="75520"/>
        <a:ext cx="10593021" cy="526565"/>
      </dsp:txXfrm>
    </dsp:sp>
    <dsp:sp modelId="{F8E332C0-C098-46D1-B1CA-25A0ADF39B7A}">
      <dsp:nvSpPr>
        <dsp:cNvPr id="0" name=""/>
        <dsp:cNvSpPr/>
      </dsp:nvSpPr>
      <dsp:spPr>
        <a:xfrm>
          <a:off x="0" y="630572"/>
          <a:ext cx="10649993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13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Clarified patterns versus anecdotal info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Confirmed slow expansion</a:t>
          </a:r>
        </a:p>
      </dsp:txBody>
      <dsp:txXfrm>
        <a:off x="0" y="630572"/>
        <a:ext cx="10649993" cy="683100"/>
      </dsp:txXfrm>
    </dsp:sp>
    <dsp:sp modelId="{513E0785-6822-47CE-AC23-381143D836E6}">
      <dsp:nvSpPr>
        <dsp:cNvPr id="0" name=""/>
        <dsp:cNvSpPr/>
      </dsp:nvSpPr>
      <dsp:spPr>
        <a:xfrm>
          <a:off x="0" y="1313672"/>
          <a:ext cx="10649993" cy="583537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Compiled all knowledge held regarding nature of lake and growth by sector</a:t>
          </a:r>
        </a:p>
      </dsp:txBody>
      <dsp:txXfrm>
        <a:off x="28486" y="1342158"/>
        <a:ext cx="10593021" cy="526565"/>
      </dsp:txXfrm>
    </dsp:sp>
    <dsp:sp modelId="{7E0C2BC4-0BB7-4696-A2BE-660624BBDA3E}">
      <dsp:nvSpPr>
        <dsp:cNvPr id="0" name=""/>
        <dsp:cNvSpPr/>
      </dsp:nvSpPr>
      <dsp:spPr>
        <a:xfrm>
          <a:off x="0" y="1897209"/>
          <a:ext cx="10649993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13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Shoreline and bottom composition/native vegetation/historical growth/wind &amp; current patterns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1" kern="1200" dirty="0"/>
            <a:t>Several key learnings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/>
            <a:t> EWM spread is primarily driven by wind generated currents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/>
            <a:t>Many sectors do not generate fragments that spread elsewhere in the lake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/>
            <a:t>Need to improve our understanding of the lower lake</a:t>
          </a:r>
          <a:endParaRPr lang="en-US" sz="2000" kern="1200" dirty="0"/>
        </a:p>
      </dsp:txBody>
      <dsp:txXfrm>
        <a:off x="0" y="1897209"/>
        <a:ext cx="10649993" cy="1738800"/>
      </dsp:txXfrm>
    </dsp:sp>
    <dsp:sp modelId="{CB200A46-9D37-401C-A4EA-7F17F4207FBB}">
      <dsp:nvSpPr>
        <dsp:cNvPr id="0" name=""/>
        <dsp:cNvSpPr/>
      </dsp:nvSpPr>
      <dsp:spPr>
        <a:xfrm>
          <a:off x="0" y="3636010"/>
          <a:ext cx="10649993" cy="58353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Instrumental in developing our plans for 2022 – 2024</a:t>
          </a:r>
        </a:p>
      </dsp:txBody>
      <dsp:txXfrm>
        <a:off x="28486" y="3664496"/>
        <a:ext cx="10593021" cy="526565"/>
      </dsp:txXfrm>
    </dsp:sp>
    <dsp:sp modelId="{7C79CBDD-665E-4880-9776-62CC9A3068F6}">
      <dsp:nvSpPr>
        <dsp:cNvPr id="0" name=""/>
        <dsp:cNvSpPr/>
      </dsp:nvSpPr>
      <dsp:spPr>
        <a:xfrm>
          <a:off x="0" y="4288667"/>
          <a:ext cx="10649993" cy="583537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We have a detailed plan for 2022 outlining actions required for every lakeshore sector</a:t>
          </a:r>
        </a:p>
      </dsp:txBody>
      <dsp:txXfrm>
        <a:off x="28486" y="4317153"/>
        <a:ext cx="10593021" cy="526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50E33-60DC-453A-9F78-E5B1ED7C7964}">
      <dsp:nvSpPr>
        <dsp:cNvPr id="0" name=""/>
        <dsp:cNvSpPr/>
      </dsp:nvSpPr>
      <dsp:spPr>
        <a:xfrm>
          <a:off x="0" y="587"/>
          <a:ext cx="10772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957E6-DB3D-4821-BDCD-1B19F2BE15F7}">
      <dsp:nvSpPr>
        <dsp:cNvPr id="0" name=""/>
        <dsp:cNvSpPr/>
      </dsp:nvSpPr>
      <dsp:spPr>
        <a:xfrm>
          <a:off x="0" y="587"/>
          <a:ext cx="10770144" cy="68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Invasives committee to meet every 2 weeks to assess progress and determine work needed during next 2 weeks</a:t>
          </a:r>
        </a:p>
      </dsp:txBody>
      <dsp:txXfrm>
        <a:off x="0" y="587"/>
        <a:ext cx="10770144" cy="687698"/>
      </dsp:txXfrm>
    </dsp:sp>
    <dsp:sp modelId="{FE2C491A-3ADE-400D-AD65-F3D266A6625C}">
      <dsp:nvSpPr>
        <dsp:cNvPr id="0" name=""/>
        <dsp:cNvSpPr/>
      </dsp:nvSpPr>
      <dsp:spPr>
        <a:xfrm>
          <a:off x="0" y="688286"/>
          <a:ext cx="10772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9787C-0008-40D8-81EA-4CCD6759F0CE}">
      <dsp:nvSpPr>
        <dsp:cNvPr id="0" name=""/>
        <dsp:cNvSpPr/>
      </dsp:nvSpPr>
      <dsp:spPr>
        <a:xfrm>
          <a:off x="0" y="688286"/>
          <a:ext cx="10770144" cy="68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Aggressive harvesting as per the sector by sector 2022 plan – </a:t>
          </a:r>
          <a:r>
            <a:rPr lang="en-US" sz="1800" kern="1200" dirty="0" err="1"/>
            <a:t>Aqualogic</a:t>
          </a:r>
          <a:r>
            <a:rPr lang="en-US" sz="1800" kern="1200" dirty="0"/>
            <a:t> on the lake 5 days/week from late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May – August (70 days)</a:t>
          </a:r>
        </a:p>
      </dsp:txBody>
      <dsp:txXfrm>
        <a:off x="0" y="688286"/>
        <a:ext cx="10770144" cy="687698"/>
      </dsp:txXfrm>
    </dsp:sp>
    <dsp:sp modelId="{90F8E8B4-1351-40DA-BA95-D763C0677E67}">
      <dsp:nvSpPr>
        <dsp:cNvPr id="0" name=""/>
        <dsp:cNvSpPr/>
      </dsp:nvSpPr>
      <dsp:spPr>
        <a:xfrm>
          <a:off x="0" y="1375985"/>
          <a:ext cx="10772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F3E56-58EB-427A-9AC7-22923E2261E6}">
      <dsp:nvSpPr>
        <dsp:cNvPr id="0" name=""/>
        <dsp:cNvSpPr/>
      </dsp:nvSpPr>
      <dsp:spPr>
        <a:xfrm>
          <a:off x="0" y="1375985"/>
          <a:ext cx="10770144" cy="68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 of a newly developed app to record/communicate scouting and harvesting information</a:t>
          </a:r>
        </a:p>
      </dsp:txBody>
      <dsp:txXfrm>
        <a:off x="0" y="1375985"/>
        <a:ext cx="10770144" cy="687698"/>
      </dsp:txXfrm>
    </dsp:sp>
    <dsp:sp modelId="{5B365F93-93AA-4E41-9717-6C4200E1820E}">
      <dsp:nvSpPr>
        <dsp:cNvPr id="0" name=""/>
        <dsp:cNvSpPr/>
      </dsp:nvSpPr>
      <dsp:spPr>
        <a:xfrm>
          <a:off x="0" y="2063684"/>
          <a:ext cx="10772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DED6D-D394-489D-B45D-BFF3BA877D03}">
      <dsp:nvSpPr>
        <dsp:cNvPr id="0" name=""/>
        <dsp:cNvSpPr/>
      </dsp:nvSpPr>
      <dsp:spPr>
        <a:xfrm>
          <a:off x="0" y="2063684"/>
          <a:ext cx="10770144" cy="68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Identification of all areas that are difficult to successfully hand harvest</a:t>
          </a:r>
        </a:p>
      </dsp:txBody>
      <dsp:txXfrm>
        <a:off x="0" y="2063684"/>
        <a:ext cx="10770144" cy="687698"/>
      </dsp:txXfrm>
    </dsp:sp>
    <dsp:sp modelId="{D3E8C438-7E54-481D-8107-2C5CDDB1EB9B}">
      <dsp:nvSpPr>
        <dsp:cNvPr id="0" name=""/>
        <dsp:cNvSpPr/>
      </dsp:nvSpPr>
      <dsp:spPr>
        <a:xfrm>
          <a:off x="0" y="2751383"/>
          <a:ext cx="10772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56FC-BE58-4642-9109-5D6A7FF41F17}">
      <dsp:nvSpPr>
        <dsp:cNvPr id="0" name=""/>
        <dsp:cNvSpPr/>
      </dsp:nvSpPr>
      <dsp:spPr>
        <a:xfrm>
          <a:off x="0" y="2751383"/>
          <a:ext cx="10770144" cy="68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Complete work to understand all lower lake sectors</a:t>
          </a:r>
        </a:p>
      </dsp:txBody>
      <dsp:txXfrm>
        <a:off x="0" y="2751383"/>
        <a:ext cx="10770144" cy="687698"/>
      </dsp:txXfrm>
    </dsp:sp>
    <dsp:sp modelId="{9A6F9B6B-B21E-44FE-81DB-85B18AFB82AF}">
      <dsp:nvSpPr>
        <dsp:cNvPr id="0" name=""/>
        <dsp:cNvSpPr/>
      </dsp:nvSpPr>
      <dsp:spPr>
        <a:xfrm>
          <a:off x="0" y="3439082"/>
          <a:ext cx="10772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B96C0-42FF-4ABD-801D-65AFAECD104D}">
      <dsp:nvSpPr>
        <dsp:cNvPr id="0" name=""/>
        <dsp:cNvSpPr/>
      </dsp:nvSpPr>
      <dsp:spPr>
        <a:xfrm>
          <a:off x="0" y="3439082"/>
          <a:ext cx="10770144" cy="68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Progress </a:t>
          </a:r>
          <a:r>
            <a:rPr lang="en-US" sz="1800" kern="1200" dirty="0" err="1"/>
            <a:t>ProcellaCOR</a:t>
          </a:r>
          <a:r>
            <a:rPr lang="en-US" sz="1800" kern="1200" dirty="0"/>
            <a:t> application permit process for 2023 application – Includes Plant Survey</a:t>
          </a:r>
        </a:p>
      </dsp:txBody>
      <dsp:txXfrm>
        <a:off x="0" y="3439082"/>
        <a:ext cx="10770144" cy="687698"/>
      </dsp:txXfrm>
    </dsp:sp>
    <dsp:sp modelId="{EC0C13D4-32DC-46FF-B11D-3D77496D25B5}">
      <dsp:nvSpPr>
        <dsp:cNvPr id="0" name=""/>
        <dsp:cNvSpPr/>
      </dsp:nvSpPr>
      <dsp:spPr>
        <a:xfrm>
          <a:off x="0" y="4126781"/>
          <a:ext cx="10772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F594C-DD8C-4776-82B3-5703DC29EF7F}">
      <dsp:nvSpPr>
        <dsp:cNvPr id="0" name=""/>
        <dsp:cNvSpPr/>
      </dsp:nvSpPr>
      <dsp:spPr>
        <a:xfrm>
          <a:off x="0" y="4126781"/>
          <a:ext cx="10770144" cy="68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Frequent communication with PLA membership and Town of Schroon</a:t>
          </a:r>
        </a:p>
      </dsp:txBody>
      <dsp:txXfrm>
        <a:off x="0" y="4126781"/>
        <a:ext cx="10770144" cy="687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F7EB1-D8E7-4FCF-8B69-E5F78CFF3DE4}">
      <dsp:nvSpPr>
        <dsp:cNvPr id="0" name=""/>
        <dsp:cNvSpPr/>
      </dsp:nvSpPr>
      <dsp:spPr>
        <a:xfrm>
          <a:off x="747719" y="2503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Full year 2021  </a:t>
          </a:r>
          <a:r>
            <a:rPr lang="en-US" sz="3100" kern="1200" dirty="0">
              <a:solidFill>
                <a:srgbClr val="FF0000"/>
              </a:solidFill>
            </a:rPr>
            <a:t>$26,500</a:t>
          </a:r>
        </a:p>
      </dsp:txBody>
      <dsp:txXfrm>
        <a:off x="747719" y="2503"/>
        <a:ext cx="2893214" cy="1735928"/>
      </dsp:txXfrm>
    </dsp:sp>
    <dsp:sp modelId="{FCD84B49-56D5-48AF-A593-BB2740148D44}">
      <dsp:nvSpPr>
        <dsp:cNvPr id="0" name=""/>
        <dsp:cNvSpPr/>
      </dsp:nvSpPr>
      <dsp:spPr>
        <a:xfrm>
          <a:off x="3930255" y="2503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YTD 2022          </a:t>
          </a:r>
          <a:r>
            <a:rPr lang="en-US" sz="3100" kern="1200" dirty="0">
              <a:solidFill>
                <a:srgbClr val="FF0000"/>
              </a:solidFill>
            </a:rPr>
            <a:t>$30,580</a:t>
          </a:r>
        </a:p>
      </dsp:txBody>
      <dsp:txXfrm>
        <a:off x="3930255" y="2503"/>
        <a:ext cx="2893214" cy="1735928"/>
      </dsp:txXfrm>
    </dsp:sp>
    <dsp:sp modelId="{BE4B608B-CC07-4DE6-B2FB-24F370016C1A}">
      <dsp:nvSpPr>
        <dsp:cNvPr id="0" name=""/>
        <dsp:cNvSpPr/>
      </dsp:nvSpPr>
      <dsp:spPr>
        <a:xfrm>
          <a:off x="7112790" y="2503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2022 Goal          </a:t>
          </a:r>
          <a:r>
            <a:rPr lang="en-US" sz="3100" kern="1200" dirty="0">
              <a:solidFill>
                <a:srgbClr val="FF0000"/>
              </a:solidFill>
            </a:rPr>
            <a:t>$34,500</a:t>
          </a:r>
        </a:p>
      </dsp:txBody>
      <dsp:txXfrm>
        <a:off x="7112790" y="2503"/>
        <a:ext cx="2893214" cy="1735928"/>
      </dsp:txXfrm>
    </dsp:sp>
    <dsp:sp modelId="{2D88229B-3F66-4685-BD39-9BFA3C4B383C}">
      <dsp:nvSpPr>
        <dsp:cNvPr id="0" name=""/>
        <dsp:cNvSpPr/>
      </dsp:nvSpPr>
      <dsp:spPr>
        <a:xfrm>
          <a:off x="2342792" y="2027753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Full year 2021  206 paid members</a:t>
          </a:r>
        </a:p>
      </dsp:txBody>
      <dsp:txXfrm>
        <a:off x="2342792" y="2027753"/>
        <a:ext cx="2893214" cy="1735928"/>
      </dsp:txXfrm>
    </dsp:sp>
    <dsp:sp modelId="{92FB0501-2516-4DDD-8024-9D7BF927889C}">
      <dsp:nvSpPr>
        <dsp:cNvPr id="0" name=""/>
        <dsp:cNvSpPr/>
      </dsp:nvSpPr>
      <dsp:spPr>
        <a:xfrm>
          <a:off x="5525327" y="2027753"/>
          <a:ext cx="288560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YTD 2022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143 paid members</a:t>
          </a:r>
        </a:p>
      </dsp:txBody>
      <dsp:txXfrm>
        <a:off x="5525327" y="2027753"/>
        <a:ext cx="2885604" cy="1735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99978-48B2-49AF-91D2-1ACB2138682A}">
      <dsp:nvSpPr>
        <dsp:cNvPr id="0" name=""/>
        <dsp:cNvSpPr/>
      </dsp:nvSpPr>
      <dsp:spPr>
        <a:xfrm>
          <a:off x="0" y="4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E844D-CC92-47E3-A466-1BDEC043918B}">
      <dsp:nvSpPr>
        <dsp:cNvPr id="0" name=""/>
        <dsp:cNvSpPr/>
      </dsp:nvSpPr>
      <dsp:spPr>
        <a:xfrm>
          <a:off x="0" y="498"/>
          <a:ext cx="10515600" cy="81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Letters to former members &amp; non-members in July</a:t>
          </a:r>
        </a:p>
      </dsp:txBody>
      <dsp:txXfrm>
        <a:off x="0" y="498"/>
        <a:ext cx="10515600" cy="815787"/>
      </dsp:txXfrm>
    </dsp:sp>
    <dsp:sp modelId="{5BB71D25-930F-4060-AC5F-5BD24B9CEBC5}">
      <dsp:nvSpPr>
        <dsp:cNvPr id="0" name=""/>
        <dsp:cNvSpPr/>
      </dsp:nvSpPr>
      <dsp:spPr>
        <a:xfrm>
          <a:off x="0" y="81628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6DDE-C7EA-45F7-913B-545E49CFECAA}">
      <dsp:nvSpPr>
        <dsp:cNvPr id="0" name=""/>
        <dsp:cNvSpPr/>
      </dsp:nvSpPr>
      <dsp:spPr>
        <a:xfrm>
          <a:off x="0" y="816285"/>
          <a:ext cx="10515600" cy="81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Capital Campaign – we hope not</a:t>
          </a:r>
        </a:p>
      </dsp:txBody>
      <dsp:txXfrm>
        <a:off x="0" y="816285"/>
        <a:ext cx="10515600" cy="815787"/>
      </dsp:txXfrm>
    </dsp:sp>
    <dsp:sp modelId="{961E3486-4CE2-4192-AC1D-A0AB6821992D}">
      <dsp:nvSpPr>
        <dsp:cNvPr id="0" name=""/>
        <dsp:cNvSpPr/>
      </dsp:nvSpPr>
      <dsp:spPr>
        <a:xfrm>
          <a:off x="0" y="16320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5C28F-B27E-46FE-A3DC-64DCDD759326}">
      <dsp:nvSpPr>
        <dsp:cNvPr id="0" name=""/>
        <dsp:cNvSpPr/>
      </dsp:nvSpPr>
      <dsp:spPr>
        <a:xfrm>
          <a:off x="0" y="1632072"/>
          <a:ext cx="10515600" cy="81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Recruit a neighbor</a:t>
          </a:r>
        </a:p>
      </dsp:txBody>
      <dsp:txXfrm>
        <a:off x="0" y="1632072"/>
        <a:ext cx="10515600" cy="815787"/>
      </dsp:txXfrm>
    </dsp:sp>
    <dsp:sp modelId="{5F5D373B-1527-46A2-9A79-09D953A5D54E}">
      <dsp:nvSpPr>
        <dsp:cNvPr id="0" name=""/>
        <dsp:cNvSpPr/>
      </dsp:nvSpPr>
      <dsp:spPr>
        <a:xfrm>
          <a:off x="0" y="244786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BDC1C-0573-46E6-B324-3B9890DD0A2D}">
      <dsp:nvSpPr>
        <dsp:cNvPr id="0" name=""/>
        <dsp:cNvSpPr/>
      </dsp:nvSpPr>
      <dsp:spPr>
        <a:xfrm>
          <a:off x="0" y="2447860"/>
          <a:ext cx="10515600" cy="81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Tell us about a potential member at </a:t>
          </a:r>
          <a:r>
            <a:rPr lang="en-US" sz="2200" kern="1200" dirty="0">
              <a:solidFill>
                <a:schemeClr val="accent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www.paradox-lake.com</a:t>
          </a:r>
          <a:r>
            <a:rPr lang="en-US" sz="2200" kern="1200" dirty="0"/>
            <a:t> , click on CONTACT</a:t>
          </a:r>
        </a:p>
      </dsp:txBody>
      <dsp:txXfrm>
        <a:off x="0" y="2447860"/>
        <a:ext cx="10515600" cy="815787"/>
      </dsp:txXfrm>
    </dsp:sp>
    <dsp:sp modelId="{989B7E22-3FCD-4080-B68C-167EE9694FC0}">
      <dsp:nvSpPr>
        <dsp:cNvPr id="0" name=""/>
        <dsp:cNvSpPr/>
      </dsp:nvSpPr>
      <dsp:spPr>
        <a:xfrm>
          <a:off x="0" y="326364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BBBC3-A421-449D-8659-32FA7914735E}">
      <dsp:nvSpPr>
        <dsp:cNvPr id="0" name=""/>
        <dsp:cNvSpPr/>
      </dsp:nvSpPr>
      <dsp:spPr>
        <a:xfrm>
          <a:off x="0" y="3263647"/>
          <a:ext cx="10515600" cy="81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If you haven’t already donated yourself, </a:t>
          </a:r>
          <a:r>
            <a:rPr lang="en-US" sz="2200" kern="1200" dirty="0">
              <a:solidFill>
                <a:schemeClr val="accent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www.paradox-lake.com</a:t>
          </a:r>
          <a:r>
            <a:rPr lang="en-US" sz="2200" kern="1200" dirty="0">
              <a:solidFill>
                <a:schemeClr val="accent2"/>
              </a:solidFill>
            </a:rPr>
            <a:t> </a:t>
          </a:r>
          <a:r>
            <a:rPr lang="en-US" sz="2200" kern="1200" dirty="0"/>
            <a:t>, or mail to PO Box 45, Severance, NY  12872</a:t>
          </a:r>
        </a:p>
      </dsp:txBody>
      <dsp:txXfrm>
        <a:off x="0" y="3263647"/>
        <a:ext cx="10515600" cy="815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0.54212</cdr:x>
      <cdr:y>0.51839</cdr:y>
    </cdr:from>
    <cdr:to>
      <cdr:x>0.93983</cdr:x>
      <cdr:y>0.51839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xmlns="" id="{8C2A2D7C-6962-48E1-9F53-5B376D9D82F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052302" y="1787099"/>
          <a:ext cx="3706484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AA685F-6FB9-4B06-B0DB-63A18DDE0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7C96BE-DCD5-4617-90AF-004C84FAD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BEFC21-E84E-46E0-A78C-7361667EDDA7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9DF93C-B1E0-4387-B25F-336C982DA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C6A95D-7217-40D7-AE0F-0C3BF2A2C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6927BF6-C0CA-429D-B902-133872A8C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85A4F7-3F09-4670-89C2-1B1862FD4374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B97EA36-2428-4870-BA9A-39ADD90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7EA36-2428-4870-BA9A-39ADD90DC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7EA36-2428-4870-BA9A-39ADD90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0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7EA36-2428-4870-BA9A-39ADD90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3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7EA36-2428-4870-BA9A-39ADD90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7EA36-2428-4870-BA9A-39ADD90DC3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5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1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2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5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40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3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16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6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22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8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70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4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0C94BD5-0A47-4C06-9B02-E527CA8DEAE7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0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551-91A7-4D5A-BDBA-CC0DA9EA2420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8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5CB-4C23-4799-AAB8-34AADE44ED87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76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40D-9AF7-4D54-983F-CF19475DF953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0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90C9-E6BC-40E7-A1E4-BCA06AD7F604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95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EC4-BE3A-4B45-B98C-0CA3D710E442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68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5F89-310C-4AB3-8D02-6C15ED799DB2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2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3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1C0-5C56-4A28-B07E-AFD6AB754A2F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9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785EDD-1EC1-4ACC-9EF6-619A6BB73B1A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9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97C7-6230-49C9-AA5B-83097B6CC0DC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41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BBC-A25D-4843-A7F9-6624140AA492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4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4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2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3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0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go.rallyup.com/paddl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paradox-lake-association.spiritsale.com/" TargetMode="External"/><Relationship Id="rId5" Type="http://schemas.openxmlformats.org/officeDocument/2006/relationships/hyperlink" Target="mailto:yankeedee23@gmail.com" TargetMode="External"/><Relationship Id="rId4" Type="http://schemas.openxmlformats.org/officeDocument/2006/relationships/hyperlink" Target="mailto:rnaragland@gmail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micki@kuttleronline.com)" TargetMode="External"/><Relationship Id="rId5" Type="http://schemas.openxmlformats.org/officeDocument/2006/relationships/hyperlink" Target="mailto:randallscottj@gmail.com" TargetMode="External"/><Relationship Id="rId4" Type="http://schemas.openxmlformats.org/officeDocument/2006/relationships/hyperlink" Target="http://www.paradox-lake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>
            <a:normAutofit/>
          </a:bodyPr>
          <a:lstStyle/>
          <a:p>
            <a:r>
              <a:rPr lang="en-US" sz="7200" dirty="0"/>
              <a:t>Paradox Lake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4441613"/>
            <a:ext cx="4141559" cy="164592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State of the Lake Meeting</a:t>
            </a:r>
          </a:p>
          <a:p>
            <a:pPr algn="ctr"/>
            <a:r>
              <a:rPr lang="en-US" sz="2800" dirty="0"/>
              <a:t>June 25, 2022</a:t>
            </a:r>
          </a:p>
        </p:txBody>
      </p:sp>
      <p:pic>
        <p:nvPicPr>
          <p:cNvPr id="6" name="Picture 5" descr="A rainbow over a forest&#10;&#10;Description automatically generated with low confidence">
            <a:extLst>
              <a:ext uri="{FF2B5EF4-FFF2-40B4-BE49-F238E27FC236}">
                <a16:creationId xmlns:a16="http://schemas.microsoft.com/office/drawing/2014/main" xmlns="" id="{36C11AC8-0F79-78B5-16AA-431C66F11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56" r="2628" b="2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35D34-E7F1-1CA0-84AC-688C417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68" y="377696"/>
            <a:ext cx="10772775" cy="903966"/>
          </a:xfrm>
        </p:spPr>
        <p:txBody>
          <a:bodyPr>
            <a:normAutofit/>
          </a:bodyPr>
          <a:lstStyle/>
          <a:p>
            <a:r>
              <a:rPr lang="en-US" sz="3200" b="1" dirty="0"/>
              <a:t>Our New App Allows Real Time Tracking Of Scouting And Harvesting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586302-5E6F-4C76-56A2-5A5DA67D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68" y="1743823"/>
            <a:ext cx="10249285" cy="4400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526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0490" y="978872"/>
            <a:ext cx="5830468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APIPP Presentation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Brian Greene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891" y="974806"/>
            <a:ext cx="5830468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Lake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Tony </a:t>
            </a:r>
            <a:r>
              <a:rPr lang="en-US" sz="2400" dirty="0" err="1">
                <a:solidFill>
                  <a:srgbClr val="FFFFFF"/>
                </a:solidFill>
              </a:rPr>
              <a:t>Petrongolo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987" y="395361"/>
            <a:ext cx="6587613" cy="1658198"/>
          </a:xfrm>
        </p:spPr>
        <p:txBody>
          <a:bodyPr>
            <a:normAutofit/>
          </a:bodyPr>
          <a:lstStyle/>
          <a:p>
            <a:r>
              <a:rPr lang="en-US" b="1" dirty="0"/>
              <a:t>Lake Management Plan</a:t>
            </a:r>
          </a:p>
        </p:txBody>
      </p:sp>
      <p:pic>
        <p:nvPicPr>
          <p:cNvPr id="20" name="Graphic 14" descr="Fish">
            <a:extLst>
              <a:ext uri="{FF2B5EF4-FFF2-40B4-BE49-F238E27FC236}">
                <a16:creationId xmlns:a16="http://schemas.microsoft.com/office/drawing/2014/main" xmlns="" id="{993D0BC0-51A4-349D-72CE-C40D89F09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731229">
            <a:off x="675216" y="1439928"/>
            <a:ext cx="3512557" cy="3512557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674" y="2082848"/>
            <a:ext cx="6587613" cy="3864732"/>
          </a:xfrm>
        </p:spPr>
        <p:txBody>
          <a:bodyPr>
            <a:normAutofit/>
          </a:bodyPr>
          <a:lstStyle/>
          <a:p>
            <a:pPr marL="256032" lvl="1" indent="0">
              <a:buNone/>
            </a:pPr>
            <a:endParaRPr lang="en-US" dirty="0"/>
          </a:p>
          <a:p>
            <a:pPr marL="598932" lvl="1">
              <a:buFont typeface="Wingdings" panose="05000000000000000000" pitchFamily="2" charset="2"/>
              <a:buChar char="§"/>
            </a:pPr>
            <a:r>
              <a:rPr lang="en-US" sz="3600" dirty="0"/>
              <a:t>Purpose</a:t>
            </a:r>
          </a:p>
          <a:p>
            <a:pPr marL="598932" lvl="1">
              <a:buFont typeface="Wingdings" panose="05000000000000000000" pitchFamily="2" charset="2"/>
              <a:buChar char="§"/>
            </a:pPr>
            <a:r>
              <a:rPr lang="en-US" sz="3600" dirty="0"/>
              <a:t>Stakeholder Surveys</a:t>
            </a:r>
          </a:p>
          <a:p>
            <a:pPr marL="598932" lvl="1">
              <a:buFont typeface="Wingdings" panose="05000000000000000000" pitchFamily="2" charset="2"/>
              <a:buChar char="§"/>
            </a:pPr>
            <a:r>
              <a:rPr lang="en-US" sz="3600" dirty="0"/>
              <a:t>Fisheries</a:t>
            </a:r>
          </a:p>
          <a:p>
            <a:pPr marL="598932" lvl="1">
              <a:buFont typeface="Wingdings" panose="05000000000000000000" pitchFamily="2" charset="2"/>
              <a:buChar char="§"/>
            </a:pPr>
            <a:r>
              <a:rPr lang="en-US" sz="3600" dirty="0"/>
              <a:t>Water Quality Excellent</a:t>
            </a:r>
          </a:p>
          <a:p>
            <a:pPr marL="598932" lvl="1">
              <a:buFont typeface="Wingdings" panose="05000000000000000000" pitchFamily="2" charset="2"/>
              <a:buChar char="§"/>
            </a:pPr>
            <a:r>
              <a:rPr lang="en-US" sz="3600" dirty="0"/>
              <a:t>Recommendations</a:t>
            </a:r>
          </a:p>
          <a:p>
            <a:pPr marL="274320" lvl="3" indent="0">
              <a:buNone/>
            </a:pPr>
            <a:endParaRPr lang="en-US" dirty="0"/>
          </a:p>
          <a:p>
            <a:pPr marL="651360" lvl="5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dirty="0"/>
          </a:p>
          <a:p>
            <a:pPr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376748-54E2-2B83-F640-29F6B4CB7D45}"/>
              </a:ext>
            </a:extLst>
          </p:cNvPr>
          <p:cNvSpPr txBox="1"/>
          <p:nvPr/>
        </p:nvSpPr>
        <p:spPr>
          <a:xfrm>
            <a:off x="1747778" y="5752618"/>
            <a:ext cx="920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Full report will be available soon on our website under navigation bar heading </a:t>
            </a:r>
            <a:r>
              <a:rPr lang="en-US" sz="2000" b="1" dirty="0"/>
              <a:t>“Protect” </a:t>
            </a:r>
          </a:p>
        </p:txBody>
      </p:sp>
    </p:spTree>
    <p:extLst>
      <p:ext uri="{BB962C8B-B14F-4D97-AF65-F5344CB8AC3E}">
        <p14:creationId xmlns:p14="http://schemas.microsoft.com/office/powerpoint/2010/main" val="235701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250" y="0"/>
            <a:ext cx="1408671" cy="7006281"/>
          </a:xfrm>
        </p:spPr>
        <p:txBody>
          <a:bodyPr vert="wordArtVert">
            <a:normAutofit/>
          </a:bodyPr>
          <a:lstStyle/>
          <a:p>
            <a:r>
              <a:rPr lang="en-US" sz="2800" dirty="0">
                <a:solidFill>
                  <a:srgbClr val="445B5C"/>
                </a:solidFill>
              </a:rPr>
              <a:t>Water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pPr marL="256032" lvl="1" indent="0">
              <a:buNone/>
            </a:pPr>
            <a:endParaRPr lang="en-US" dirty="0"/>
          </a:p>
          <a:p>
            <a:pPr marL="274320" lvl="3" indent="0">
              <a:buNone/>
            </a:pPr>
            <a:endParaRPr lang="en-US" dirty="0"/>
          </a:p>
          <a:p>
            <a:pPr marL="651360" lvl="5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dirty="0"/>
          </a:p>
          <a:p>
            <a:pPr lvl="1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dirty="0"/>
          </a:p>
        </p:txBody>
      </p:sp>
      <p:pic>
        <p:nvPicPr>
          <p:cNvPr id="6" name="Picture 5" descr="Rippled water patterns">
            <a:extLst>
              <a:ext uri="{FF2B5EF4-FFF2-40B4-BE49-F238E27FC236}">
                <a16:creationId xmlns:a16="http://schemas.microsoft.com/office/drawing/2014/main" xmlns="" id="{68AA6485-D941-C7A7-B598-102E7DF8BB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2" r="35536" b="1"/>
          <a:stretch/>
        </p:blipFill>
        <p:spPr>
          <a:xfrm>
            <a:off x="20" y="-6418"/>
            <a:ext cx="4074269" cy="686441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485BA0A-8B75-2CDB-2FC9-DC590794B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335807"/>
              </p:ext>
            </p:extLst>
          </p:nvPr>
        </p:nvGraphicFramePr>
        <p:xfrm>
          <a:off x="5208607" y="-520292"/>
          <a:ext cx="6983393" cy="850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6" imgW="5829101" imgH="7543800" progId="Acrobat.Document.DC">
                  <p:embed/>
                </p:oleObj>
              </mc:Choice>
              <mc:Fallback>
                <p:oleObj name="Acrobat Document" r:id="rId6" imgW="5829101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8607" y="-520292"/>
                        <a:ext cx="6983393" cy="8500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8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80" y="1246028"/>
            <a:ext cx="5830468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Finances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Matt </a:t>
            </a:r>
            <a:r>
              <a:rPr lang="en-US" sz="2400" dirty="0" err="1">
                <a:solidFill>
                  <a:srgbClr val="FFFFFF"/>
                </a:solidFill>
              </a:rPr>
              <a:t>Massiano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FCD705-3F82-4378-A8A9-28922021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0EAB7AE3-7862-4FBA-A813-4B6253B0F99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7224" y="1828542"/>
          <a:ext cx="4905377" cy="39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D026E944-4C86-4A13-8897-EAEE5AAE7A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75228" y="1828542"/>
          <a:ext cx="4816659" cy="39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DF7084-71EC-45C4-9F2B-8DFF3CE0B3F4}"/>
              </a:ext>
            </a:extLst>
          </p:cNvPr>
          <p:cNvSpPr txBox="1"/>
          <p:nvPr/>
        </p:nvSpPr>
        <p:spPr>
          <a:xfrm>
            <a:off x="7309733" y="5811509"/>
            <a:ext cx="3147647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</a:rPr>
              <a:t>2022 Plan: will reduce year-end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</a:rPr>
              <a:t>bank balance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$38,000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BAD2F0-1AA5-9A8D-9B93-0C028C006BEB}"/>
              </a:ext>
            </a:extLst>
          </p:cNvPr>
          <p:cNvSpPr txBox="1"/>
          <p:nvPr/>
        </p:nvSpPr>
        <p:spPr>
          <a:xfrm>
            <a:off x="720053" y="5815605"/>
            <a:ext cx="5034010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</a:rPr>
              <a:t>2021 Actuals: income growth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offset added harvesting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</a:rPr>
              <a:t>2022 Plan: expenses to exceed income by $30,000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63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D1546-C88B-4A8E-AA2B-0721AFA2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by Category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7C4CACA-4E21-4A94-AE83-A71F0246D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A05B5D-A709-4E9B-8353-412185FCE7C6}"/>
              </a:ext>
            </a:extLst>
          </p:cNvPr>
          <p:cNvSpPr txBox="1"/>
          <p:nvPr/>
        </p:nvSpPr>
        <p:spPr>
          <a:xfrm>
            <a:off x="6309656" y="5438323"/>
            <a:ext cx="483028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Plan: added income from picnic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paddle race and raffle events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does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reflect membership goal </a:t>
            </a:r>
            <a:r>
              <a:rPr lang="en-US" b="1" i="1" dirty="0">
                <a:solidFill>
                  <a:srgbClr val="C00000"/>
                </a:solidFill>
                <a:latin typeface="Calibri Light" panose="020F0302020204030204"/>
              </a:rPr>
              <a:t>of $34,500!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10F63C-A6F1-AABD-B0CD-997AD9977243}"/>
              </a:ext>
            </a:extLst>
          </p:cNvPr>
          <p:cNvSpPr txBox="1"/>
          <p:nvPr/>
        </p:nvSpPr>
        <p:spPr>
          <a:xfrm>
            <a:off x="1052058" y="5574947"/>
            <a:ext cx="4881815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</a:rPr>
              <a:t>2021 Actuals: income growth due to grants (NYS,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Aqualogic</a:t>
            </a:r>
            <a:r>
              <a:rPr lang="en-US" b="1" i="1" dirty="0">
                <a:solidFill>
                  <a:prstClr val="black"/>
                </a:solidFill>
                <a:latin typeface="Calibri Light" panose="020F0302020204030204"/>
              </a:rPr>
              <a:t>,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Town) and fundraisers (raffle, calendars)</a:t>
            </a:r>
          </a:p>
        </p:txBody>
      </p:sp>
    </p:spTree>
    <p:extLst>
      <p:ext uri="{BB962C8B-B14F-4D97-AF65-F5344CB8AC3E}">
        <p14:creationId xmlns:p14="http://schemas.microsoft.com/office/powerpoint/2010/main" val="5063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D1546-C88B-4A8E-AA2B-0721AFA2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 by Category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7C4CACA-4E21-4A94-AE83-A71F0246D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137" y="1819977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0326E4-4C5E-4C44-8147-BDE81EC7C4DD}"/>
              </a:ext>
            </a:extLst>
          </p:cNvPr>
          <p:cNvSpPr txBox="1"/>
          <p:nvPr/>
        </p:nvSpPr>
        <p:spPr>
          <a:xfrm>
            <a:off x="2854960" y="5488616"/>
            <a:ext cx="6532880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Actuals: doubling in milfoil harvesting expenses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Plan: additional 60% harvesting plus herbicide survey/permitting</a:t>
            </a:r>
          </a:p>
        </p:txBody>
      </p:sp>
    </p:spTree>
    <p:extLst>
      <p:ext uri="{BB962C8B-B14F-4D97-AF65-F5344CB8AC3E}">
        <p14:creationId xmlns:p14="http://schemas.microsoft.com/office/powerpoint/2010/main" val="281263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FCD705-3F82-4378-A8A9-28922021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3-Year Budget Outlook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0EAB7AE3-7862-4FBA-A813-4B6253B0F99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7224" y="1828542"/>
          <a:ext cx="4905377" cy="39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D026E944-4C86-4A13-8897-EAEE5AAE7A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75228" y="1828542"/>
          <a:ext cx="4816659" cy="39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DF7084-71EC-45C4-9F2B-8DFF3CE0B3F4}"/>
              </a:ext>
            </a:extLst>
          </p:cNvPr>
          <p:cNvSpPr txBox="1"/>
          <p:nvPr/>
        </p:nvSpPr>
        <p:spPr>
          <a:xfrm>
            <a:off x="6819089" y="5816009"/>
            <a:ext cx="4280171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i="1" dirty="0">
                <a:latin typeface="Calibri Light" panose="020F0302020204030204"/>
              </a:rPr>
              <a:t>Forecast ~ $100K total shortfall over ‘22-’24 period without additional revenue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BAD2F0-1AA5-9A8D-9B93-0C028C006BEB}"/>
              </a:ext>
            </a:extLst>
          </p:cNvPr>
          <p:cNvSpPr txBox="1"/>
          <p:nvPr/>
        </p:nvSpPr>
        <p:spPr>
          <a:xfrm>
            <a:off x="1092740" y="5805150"/>
            <a:ext cx="4199107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i="1" dirty="0">
                <a:latin typeface="Calibri Light" panose="020F0302020204030204"/>
              </a:rPr>
              <a:t>Budget assumes member contributions and grants remain flat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4B1608-47F1-B3F9-27C2-AC095146A0DD}"/>
              </a:ext>
            </a:extLst>
          </p:cNvPr>
          <p:cNvSpPr txBox="1"/>
          <p:nvPr/>
        </p:nvSpPr>
        <p:spPr>
          <a:xfrm>
            <a:off x="7397885" y="656206"/>
            <a:ext cx="3122578" cy="10156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Seeking 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 years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increased</a:t>
            </a:r>
            <a:r>
              <a:rPr lang="en-US" sz="2000" b="1" i="1" dirty="0">
                <a:solidFill>
                  <a:srgbClr val="C00000"/>
                </a:solidFill>
                <a:latin typeface="Calibri Light" panose="020F0302020204030204"/>
              </a:rPr>
              <a:t> member contributions to meet EWM demands!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37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EBC4-1237-4A56-BF05-F8182EF0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Welcome</a:t>
            </a:r>
            <a:r>
              <a:rPr lang="en-US" dirty="0"/>
              <a:t> from the PLA Board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xmlns="" id="{5A567F8E-3E7B-F39B-95D7-9864E27C2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355674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3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Finances</a:t>
            </a:r>
            <a:r>
              <a:rPr lang="en-US" b="1" i="1" dirty="0">
                <a:solidFill>
                  <a:srgbClr val="FFFFFF"/>
                </a:solidFill>
              </a:rPr>
              <a:t/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Focus for 2022-23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Continue </a:t>
            </a:r>
            <a:r>
              <a:rPr lang="en-US" sz="1800" b="1" dirty="0">
                <a:solidFill>
                  <a:schemeClr val="tx1"/>
                </a:solidFill>
              </a:rPr>
              <a:t>increasing the number of members </a:t>
            </a:r>
            <a:r>
              <a:rPr lang="en-US" sz="1800" dirty="0">
                <a:solidFill>
                  <a:schemeClr val="tx1"/>
                </a:solidFill>
              </a:rPr>
              <a:t>and related donations through frequent communications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Establish goal to </a:t>
            </a:r>
            <a:r>
              <a:rPr lang="en-US" sz="1800" b="1" dirty="0">
                <a:solidFill>
                  <a:schemeClr val="tx1"/>
                </a:solidFill>
              </a:rPr>
              <a:t>increase annual member contributions </a:t>
            </a:r>
            <a:r>
              <a:rPr lang="en-US" sz="1800" dirty="0">
                <a:solidFill>
                  <a:schemeClr val="tx1"/>
                </a:solidFill>
              </a:rPr>
              <a:t>to $34,500… an increase of </a:t>
            </a:r>
            <a:r>
              <a:rPr lang="en-US" sz="1800" b="1" dirty="0">
                <a:solidFill>
                  <a:schemeClr val="tx1"/>
                </a:solidFill>
              </a:rPr>
              <a:t>30% per member!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Explore funding opportunities with the State, County and Town</a:t>
            </a:r>
          </a:p>
          <a:p>
            <a:pPr marL="0" lvl="4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Grants Committee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led by Susan Brown continues to search new opportunities     </a:t>
            </a:r>
            <a:endParaRPr lang="en-US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lvl="4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	Bob Hauserman participating with the Schroon Watershed Steering Committee</a:t>
            </a:r>
          </a:p>
          <a:p>
            <a:pPr marL="0" lvl="4" indent="0">
              <a:buNone/>
            </a:pPr>
            <a:r>
              <a:rPr lang="en-US" sz="1600" dirty="0"/>
              <a:t>	Paradox Lake included in Warren County grant request, as part of Schroon Lake Watershed</a:t>
            </a:r>
          </a:p>
          <a:p>
            <a:pPr marL="0" lvl="4" indent="0">
              <a:buNone/>
            </a:pPr>
            <a:r>
              <a:rPr lang="en-US" sz="1600" dirty="0"/>
              <a:t>	Participation in Town of Schroon September Budget Workshop to request increased funding for ‘23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Continue traditional fund-raising programs </a:t>
            </a:r>
            <a:endParaRPr lang="en-US" sz="1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Actively involved Finance Committee – Jeanette Barth, Doug Kaufman, Matt Massiano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046" y="968706"/>
            <a:ext cx="5830468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Membership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Dan </a:t>
            </a:r>
            <a:r>
              <a:rPr lang="en-US" sz="2400" dirty="0" err="1">
                <a:solidFill>
                  <a:srgbClr val="FFFFFF"/>
                </a:solidFill>
              </a:rPr>
              <a:t>Gorke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19" y="504151"/>
            <a:ext cx="10040233" cy="122813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/>
              <a:t>Membership</a:t>
            </a:r>
            <a:r>
              <a:rPr lang="en-US" b="1" i="1" dirty="0">
                <a:solidFill>
                  <a:srgbClr val="FFFFFF"/>
                </a:solidFill>
              </a:rPr>
              <a:t/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sz="3100" i="1" dirty="0">
                <a:solidFill>
                  <a:schemeClr val="tx1"/>
                </a:solidFill>
                <a:latin typeface="+mn-lt"/>
              </a:rPr>
              <a:t>May was Membership Month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rmAutofit/>
          </a:bodyPr>
          <a:lstStyle/>
          <a:p>
            <a:pPr marL="598932"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dirty="0"/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20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xmlns="" id="{730CD55B-8192-66DD-A232-094040754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28525"/>
              </p:ext>
            </p:extLst>
          </p:nvPr>
        </p:nvGraphicFramePr>
        <p:xfrm>
          <a:off x="756211" y="2435269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391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43" y="492576"/>
            <a:ext cx="10040233" cy="12281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Membership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b="1" i="1" dirty="0">
                <a:solidFill>
                  <a:schemeClr val="tx1"/>
                </a:solidFill>
                <a:latin typeface="+mn-lt"/>
              </a:rPr>
              <a:t>Next Steps …..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rmAutofit/>
          </a:bodyPr>
          <a:lstStyle/>
          <a:p>
            <a:pPr lvl="2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20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xmlns="" id="{15E0B05F-00EE-F17B-BC1C-8BC599383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631306"/>
              </p:ext>
            </p:extLst>
          </p:nvPr>
        </p:nvGraphicFramePr>
        <p:xfrm>
          <a:off x="806195" y="2341979"/>
          <a:ext cx="10515600" cy="40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516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4432" y="1108383"/>
            <a:ext cx="5830468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Fund Raising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Dee </a:t>
            </a:r>
            <a:r>
              <a:rPr lang="en-US" sz="2400" dirty="0" err="1">
                <a:solidFill>
                  <a:srgbClr val="FFFFFF"/>
                </a:solidFill>
              </a:rPr>
              <a:t>Dee</a:t>
            </a:r>
            <a:r>
              <a:rPr lang="en-US" sz="2400" dirty="0">
                <a:solidFill>
                  <a:srgbClr val="FFFFFF"/>
                </a:solidFill>
              </a:rPr>
              <a:t> Foran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133D77F-1EE3-2CC9-13B6-13ACC880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72" y="204739"/>
            <a:ext cx="4369156" cy="5264044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8A07E36E-DD1D-455E-B7CE-038B198A7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E5414F-E888-D941-E1EE-B6DF29BAA96C}"/>
              </a:ext>
            </a:extLst>
          </p:cNvPr>
          <p:cNvSpPr txBox="1"/>
          <p:nvPr/>
        </p:nvSpPr>
        <p:spPr>
          <a:xfrm>
            <a:off x="6751638" y="645144"/>
            <a:ext cx="39701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Member Picnic</a:t>
            </a:r>
          </a:p>
          <a:p>
            <a:pPr algn="ctr"/>
            <a:r>
              <a:rPr lang="en-US" sz="2000" dirty="0"/>
              <a:t>Must purchase ticket in advance $10</a:t>
            </a:r>
          </a:p>
          <a:p>
            <a:pPr algn="ctr"/>
            <a:r>
              <a:rPr lang="en-US" sz="3200" dirty="0"/>
              <a:t>August 21 </a:t>
            </a:r>
          </a:p>
          <a:p>
            <a:pPr algn="ctr"/>
            <a:r>
              <a:rPr lang="en-US" sz="3200" i="1" dirty="0"/>
              <a:t>12:00 – 4:00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70C77FE9-414F-4B5F-D56D-EAECF51DD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652" y="2829046"/>
            <a:ext cx="2117239" cy="2062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BA806-D7B9-E7D6-F5BA-AABA9328366F}"/>
              </a:ext>
            </a:extLst>
          </p:cNvPr>
          <p:cNvSpPr txBox="1"/>
          <p:nvPr/>
        </p:nvSpPr>
        <p:spPr>
          <a:xfrm>
            <a:off x="6736467" y="5023413"/>
            <a:ext cx="401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https://go.rallyup.com/paddle</a:t>
            </a:r>
            <a:endParaRPr lang="en-US" sz="2400" b="1" i="0" dirty="0">
              <a:solidFill>
                <a:schemeClr val="accent2"/>
              </a:solidFill>
              <a:effectLst/>
            </a:endParaRPr>
          </a:p>
          <a:p>
            <a:endParaRPr lang="en-US" sz="2400" b="0" i="0" dirty="0">
              <a:solidFill>
                <a:srgbClr val="272756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B2A9E1-0FFF-7A9F-1DF5-5EAAB13642D3}"/>
              </a:ext>
            </a:extLst>
          </p:cNvPr>
          <p:cNvSpPr txBox="1"/>
          <p:nvPr/>
        </p:nvSpPr>
        <p:spPr>
          <a:xfrm>
            <a:off x="1169042" y="5972538"/>
            <a:ext cx="1000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Catered Food, Live Music, Beer provided by Paradox Brewery, Swimming with Inflatables, Tour of Facilities </a:t>
            </a:r>
          </a:p>
        </p:txBody>
      </p:sp>
    </p:spTree>
    <p:extLst>
      <p:ext uri="{BB962C8B-B14F-4D97-AF65-F5344CB8AC3E}">
        <p14:creationId xmlns:p14="http://schemas.microsoft.com/office/powerpoint/2010/main" val="86171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xmlns="" id="{7072FE44-FCFC-C538-FA52-56B65F812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3" r="12067" b="-1"/>
          <a:stretch/>
        </p:blipFill>
        <p:spPr>
          <a:xfrm>
            <a:off x="1076462" y="526886"/>
            <a:ext cx="2430667" cy="1827054"/>
          </a:xfrm>
          <a:prstGeom prst="rect">
            <a:avLst/>
          </a:prstGeom>
        </p:spPr>
      </p:pic>
      <p:pic>
        <p:nvPicPr>
          <p:cNvPr id="3" name="Picture 2" descr="A sunset over a lake&#10;&#10;Description automatically generated with medium confidence">
            <a:extLst>
              <a:ext uri="{FF2B5EF4-FFF2-40B4-BE49-F238E27FC236}">
                <a16:creationId xmlns:a16="http://schemas.microsoft.com/office/drawing/2014/main" xmlns="" id="{42405787-DAF2-02AE-1E42-F0D8BF5E9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0" y="2647695"/>
            <a:ext cx="2615877" cy="1961907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xmlns="" id="{01A010CB-2DF9-E48D-6D91-BCE0A97C8F45}"/>
              </a:ext>
            </a:extLst>
          </p:cNvPr>
          <p:cNvSpPr txBox="1"/>
          <p:nvPr/>
        </p:nvSpPr>
        <p:spPr>
          <a:xfrm>
            <a:off x="4062714" y="266218"/>
            <a:ext cx="7576010" cy="6354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6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On-Line Raffle   July 1 – August 14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entries for $10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will send an email with the link to the website 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 Post with featured items 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Ryan &amp; Amanda Ragland     </a:t>
            </a:r>
            <a:r>
              <a:rPr lang="en-US" sz="22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rnaragland@gmail.com</a:t>
            </a:r>
            <a:endParaRPr lang="en-US" sz="2200" dirty="0">
              <a:solidFill>
                <a:schemeClr val="accent2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 Calendar Sales (October) 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Submit your pictures to Dee Greer   </a:t>
            </a:r>
            <a:r>
              <a:rPr lang="en-US" sz="22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yankeedee23@gmail.com</a:t>
            </a:r>
            <a:endParaRPr lang="en-US" sz="2200" dirty="0">
              <a:solidFill>
                <a:schemeClr val="accent2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200" b="1" dirty="0">
              <a:solidFill>
                <a:schemeClr val="accent2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Selling Merchandise &amp; 50/50 Raffle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July 2 @ Paradox Brewery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July 23 @ Schroon Arts &amp; Crafts Tent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Website: </a:t>
            </a:r>
            <a:r>
              <a:rPr lang="en-US" sz="22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https://paradox-lake-association.spiritsale.com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erson wearing a grey sweatshirt&#10;&#10;Description automatically generated with medium confidence">
            <a:extLst>
              <a:ext uri="{FF2B5EF4-FFF2-40B4-BE49-F238E27FC236}">
                <a16:creationId xmlns:a16="http://schemas.microsoft.com/office/drawing/2014/main" xmlns="" id="{49514F20-6F5F-D538-8532-B9EF1C9FD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512" y="4798669"/>
            <a:ext cx="1786360" cy="17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8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9D0235-6E95-9874-BE16-31C891421829}"/>
              </a:ext>
            </a:extLst>
          </p:cNvPr>
          <p:cNvSpPr txBox="1"/>
          <p:nvPr/>
        </p:nvSpPr>
        <p:spPr>
          <a:xfrm>
            <a:off x="1956121" y="1722939"/>
            <a:ext cx="835692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400" b="0" i="0" dirty="0">
                <a:solidFill>
                  <a:srgbClr val="0F1111"/>
                </a:solidFill>
                <a:effectLst/>
              </a:rPr>
              <a:t>AmazonSmile will donate 0.5% of all eligible purchases to PLA when you shop.</a:t>
            </a:r>
            <a:endParaRPr lang="en-US" sz="2400" b="0" i="0" dirty="0">
              <a:effectLst/>
            </a:endParaRP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W</a:t>
            </a:r>
            <a:r>
              <a:rPr lang="en-US" sz="2400" b="0" i="0" dirty="0">
                <a:effectLst/>
              </a:rPr>
              <a:t>henever you want to shop at Amazon on your web browser, go to </a:t>
            </a:r>
            <a:r>
              <a:rPr lang="en-US" sz="2400" b="1" i="0" dirty="0">
                <a:effectLst/>
              </a:rPr>
              <a:t>smile.amazon.com</a:t>
            </a:r>
            <a:r>
              <a:rPr lang="en-US" sz="2400" b="0" i="0" dirty="0">
                <a:effectLst/>
              </a:rPr>
              <a:t>, instead of amazon.com to activate your donation setting. </a:t>
            </a:r>
          </a:p>
          <a:p>
            <a:pPr algn="l"/>
            <a:endParaRPr lang="en-US" sz="2400" dirty="0"/>
          </a:p>
          <a:p>
            <a:pPr algn="l"/>
            <a:r>
              <a:rPr lang="en-US" sz="2400" b="0" i="0" dirty="0">
                <a:effectLst/>
              </a:rPr>
              <a:t>To activate AmazonSmile in the Amazon Shopping app, simply tap on “AmazonSmile” within the Programs &amp; Features menu or Settings and follow the on-screen instructions.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14B9640-B735-3372-4D79-69BB7B5DE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020" y="446376"/>
            <a:ext cx="10322997" cy="1162505"/>
          </a:xfrm>
        </p:spPr>
        <p:txBody>
          <a:bodyPr/>
          <a:lstStyle/>
          <a:p>
            <a:pPr algn="ctr"/>
            <a:r>
              <a:rPr lang="en-US" b="0" i="0" dirty="0">
                <a:effectLst/>
              </a:rPr>
              <a:t/>
            </a:r>
            <a:br>
              <a:rPr lang="en-US" b="0" i="0" dirty="0">
                <a:effectLst/>
              </a:rPr>
            </a:br>
            <a:r>
              <a:rPr lang="en-US" sz="4800" b="0" i="0" dirty="0">
                <a:effectLst/>
              </a:rPr>
              <a:t>PLA is now an Amazon Smile Charity </a:t>
            </a:r>
            <a:endParaRPr lang="en-US" sz="4800" dirty="0"/>
          </a:p>
        </p:txBody>
      </p:sp>
      <p:pic>
        <p:nvPicPr>
          <p:cNvPr id="1026" name="Picture 2" descr="AmazonSmile">
            <a:extLst>
              <a:ext uri="{FF2B5EF4-FFF2-40B4-BE49-F238E27FC236}">
                <a16:creationId xmlns:a16="http://schemas.microsoft.com/office/drawing/2014/main" xmlns="" id="{985AA581-AB62-C4EC-E5AE-E0D6677C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68" y="5870173"/>
            <a:ext cx="31432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5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891" y="1067403"/>
            <a:ext cx="5830468" cy="4723194"/>
          </a:xfrm>
        </p:spPr>
        <p:txBody>
          <a:bodyPr anchor="ctr">
            <a:normAutofit/>
          </a:bodyPr>
          <a:lstStyle/>
          <a:p>
            <a:r>
              <a:rPr lang="en-US" sz="6700" dirty="0"/>
              <a:t>Communications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Micki </a:t>
            </a:r>
            <a:r>
              <a:rPr lang="en-US" sz="2800" dirty="0" err="1">
                <a:solidFill>
                  <a:srgbClr val="FFFFFF"/>
                </a:solidFill>
              </a:rPr>
              <a:t>Kuttler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32" y="925136"/>
            <a:ext cx="3231870" cy="498457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Forms of Communication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253" y="427424"/>
            <a:ext cx="7488820" cy="6008100"/>
          </a:xfrm>
        </p:spPr>
        <p:txBody>
          <a:bodyPr anchor="ctr">
            <a:noAutofit/>
          </a:bodyPr>
          <a:lstStyle/>
          <a:p>
            <a:pPr lvl="1">
              <a:spcBef>
                <a:spcPts val="1300"/>
              </a:spcBef>
            </a:pPr>
            <a:r>
              <a:rPr lang="en-US" sz="2000" b="1" u="sng" dirty="0"/>
              <a:t>Website</a:t>
            </a:r>
            <a:r>
              <a:rPr lang="en-US" sz="1600" dirty="0"/>
              <a:t>   </a:t>
            </a:r>
            <a:r>
              <a:rPr lang="en-US" sz="1600" dirty="0">
                <a:solidFill>
                  <a:srgbClr val="0070C0"/>
                </a:solidFill>
              </a:rPr>
              <a:t>paradox-lake.com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3600 unique visitors in the last 12 months, with at least 200 visits per month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Mostly used for Donations, News/Events, Purchasing merchandise, Education</a:t>
            </a:r>
          </a:p>
          <a:p>
            <a:pPr lvl="1">
              <a:spcBef>
                <a:spcPts val="1300"/>
              </a:spcBef>
            </a:pPr>
            <a:r>
              <a:rPr lang="en-US" sz="2000" b="1" u="sng" dirty="0"/>
              <a:t>Newsletters</a:t>
            </a:r>
            <a:endParaRPr lang="en-US" sz="2000" u="sng" dirty="0"/>
          </a:p>
          <a:p>
            <a:pPr lvl="1">
              <a:spcBef>
                <a:spcPts val="1300"/>
              </a:spcBef>
            </a:pPr>
            <a:r>
              <a:rPr lang="en-US" sz="2000" dirty="0"/>
              <a:t>D</a:t>
            </a:r>
            <a:r>
              <a:rPr lang="en-US" sz="1600" dirty="0"/>
              <a:t>elivered via Email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Mailing list up 30% in past year.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We welcome and encourage guest contributors.</a:t>
            </a:r>
          </a:p>
          <a:p>
            <a:pPr lvl="1">
              <a:spcBef>
                <a:spcPts val="1300"/>
              </a:spcBef>
            </a:pPr>
            <a:r>
              <a:rPr lang="en-US" sz="2000" b="1" u="sng" dirty="0"/>
              <a:t>Facebook</a:t>
            </a:r>
            <a:r>
              <a:rPr lang="en-US" sz="2000" b="1" dirty="0"/>
              <a:t> 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Paradox Lake Association Facebook Group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Membership up 26% in past year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Mostly used for Photo sharing, contractor recommendations, local issues and events, lost and found</a:t>
            </a:r>
          </a:p>
          <a:p>
            <a:pPr lvl="1">
              <a:spcBef>
                <a:spcPts val="1300"/>
              </a:spcBef>
            </a:pPr>
            <a:r>
              <a:rPr lang="en-US" sz="2000" b="1" u="sng" dirty="0"/>
              <a:t>Groups.io 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Private online chat room for PLA members and friends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Main advantage over Facebook is the potential for a PLA Directory.</a:t>
            </a:r>
          </a:p>
          <a:p>
            <a:pPr lvl="1">
              <a:spcBef>
                <a:spcPts val="1300"/>
              </a:spcBef>
            </a:pPr>
            <a:r>
              <a:rPr lang="en-US" sz="1600" dirty="0"/>
              <a:t>309 members</a:t>
            </a:r>
          </a:p>
        </p:txBody>
      </p:sp>
    </p:spTree>
    <p:extLst>
      <p:ext uri="{BB962C8B-B14F-4D97-AF65-F5344CB8AC3E}">
        <p14:creationId xmlns:p14="http://schemas.microsoft.com/office/powerpoint/2010/main" val="78189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D9F82-3A57-4B55-9606-5836E244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B60AD12A-8127-42CE-9E57-8A0CB5C49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4066"/>
              </p:ext>
            </p:extLst>
          </p:nvPr>
        </p:nvGraphicFramePr>
        <p:xfrm>
          <a:off x="4975829" y="370390"/>
          <a:ext cx="6899795" cy="608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F570CC-8B24-4C2E-BD24-800F0774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4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443" y="1021105"/>
            <a:ext cx="5830468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6700" dirty="0"/>
              <a:t>Board Elections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Scott Randall	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9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2022 Board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Elections 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021" y="671332"/>
            <a:ext cx="7515880" cy="6037036"/>
          </a:xfrm>
        </p:spPr>
        <p:txBody>
          <a:bodyPr anchor="ctr">
            <a:normAutofit fontScale="47500" lnSpcReduction="20000"/>
          </a:bodyPr>
          <a:lstStyle/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b="1" dirty="0"/>
          </a:p>
          <a:p>
            <a:pPr marL="4572" lvl="1" indent="0">
              <a:buNone/>
            </a:pPr>
            <a:endParaRPr lang="en-US" b="1" dirty="0"/>
          </a:p>
          <a:p>
            <a:pPr marL="4572" lvl="1" indent="0">
              <a:buNone/>
            </a:pPr>
            <a:endParaRPr lang="en-US" b="1" dirty="0"/>
          </a:p>
          <a:p>
            <a:pPr marL="4572" lvl="1" indent="0">
              <a:buNone/>
            </a:pPr>
            <a:endParaRPr lang="en-US" b="1" dirty="0"/>
          </a:p>
          <a:p>
            <a:pPr marL="4572" lvl="1" indent="0">
              <a:buNone/>
            </a:pPr>
            <a:endParaRPr lang="en-US" b="1" dirty="0"/>
          </a:p>
          <a:p>
            <a:pPr marL="4572" lvl="1" indent="0" algn="ctr">
              <a:buNone/>
            </a:pPr>
            <a:r>
              <a:rPr lang="en-US" sz="5900" b="1" dirty="0">
                <a:latin typeface="+mj-lt"/>
              </a:rPr>
              <a:t>To take place at 2022 Annual Meeting (September)</a:t>
            </a:r>
          </a:p>
          <a:p>
            <a:pPr marL="205740" lvl="2" indent="0">
              <a:buNone/>
            </a:pPr>
            <a:endParaRPr lang="en-US" sz="2800" dirty="0"/>
          </a:p>
          <a:p>
            <a:pPr marL="205740" lvl="2" indent="0">
              <a:buNone/>
            </a:pPr>
            <a:endParaRPr lang="en-US" sz="2800" dirty="0"/>
          </a:p>
          <a:p>
            <a:pPr marL="205740" lvl="2" indent="0">
              <a:buNone/>
            </a:pPr>
            <a:endParaRPr lang="en-US" sz="2800" dirty="0"/>
          </a:p>
          <a:p>
            <a:pPr marL="491490" lvl="2" indent="-285750">
              <a:buFont typeface="Wingdings" panose="05000000000000000000" pitchFamily="2" charset="2"/>
              <a:buChar char="§"/>
            </a:pPr>
            <a:r>
              <a:rPr lang="en-US" sz="5000" i="0" dirty="0"/>
              <a:t>Five positions open</a:t>
            </a:r>
          </a:p>
          <a:p>
            <a:pPr marL="49149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5000" i="0" u="sng" dirty="0"/>
          </a:p>
          <a:p>
            <a:pPr marL="491490" lvl="2" indent="-285750">
              <a:buFont typeface="Wingdings" panose="05000000000000000000" pitchFamily="2" charset="2"/>
              <a:buChar char="§"/>
            </a:pPr>
            <a:r>
              <a:rPr lang="en-US" sz="5000" i="0" dirty="0"/>
              <a:t>Upper Lake Director, Lower Lake Director, President, Secretary, Treasurer  (all are 3 year terms)</a:t>
            </a:r>
          </a:p>
          <a:p>
            <a:pPr marL="491490" lvl="2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5000" i="0" dirty="0"/>
          </a:p>
          <a:p>
            <a:pPr marL="491490" lvl="2" indent="-285750">
              <a:buFont typeface="Wingdings" panose="05000000000000000000" pitchFamily="2" charset="2"/>
              <a:buChar char="§"/>
            </a:pPr>
            <a:r>
              <a:rPr lang="en-US" sz="5000" i="0" dirty="0"/>
              <a:t>Interested?  Go to  </a:t>
            </a:r>
            <a:r>
              <a:rPr lang="en-US" sz="5000" i="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www.paradox-lake.com</a:t>
            </a:r>
            <a:r>
              <a:rPr lang="en-US" sz="5000" i="0" dirty="0">
                <a:solidFill>
                  <a:srgbClr val="0070C0"/>
                </a:solidFill>
              </a:rPr>
              <a:t>   </a:t>
            </a:r>
          </a:p>
          <a:p>
            <a:pPr marL="205740" lvl="2" indent="0">
              <a:buNone/>
            </a:pPr>
            <a:r>
              <a:rPr lang="en-US" sz="5000" i="0" dirty="0"/>
              <a:t>	Home page, at bottom click on Contact/Volunteer, </a:t>
            </a:r>
          </a:p>
          <a:p>
            <a:pPr marL="205740" lvl="2" indent="0">
              <a:buNone/>
            </a:pPr>
            <a:r>
              <a:rPr lang="en-US" sz="5000" i="0" dirty="0"/>
              <a:t>           Contact Us      </a:t>
            </a:r>
          </a:p>
          <a:p>
            <a:pPr marL="205740" lvl="2" indent="0">
              <a:buNone/>
            </a:pPr>
            <a:endParaRPr lang="en-US" sz="5000" i="0" dirty="0">
              <a:effectLst/>
            </a:endParaRPr>
          </a:p>
          <a:p>
            <a:pPr marL="205740" lvl="2" indent="0">
              <a:buNone/>
            </a:pPr>
            <a:r>
              <a:rPr lang="en-US" sz="5000" i="0" dirty="0">
                <a:effectLst/>
              </a:rPr>
              <a:t>Or Contact:</a:t>
            </a:r>
          </a:p>
          <a:p>
            <a:pPr marL="205740" lvl="2" indent="0">
              <a:buNone/>
            </a:pPr>
            <a:r>
              <a:rPr lang="en-US" sz="5000" i="0" dirty="0">
                <a:effectLst/>
              </a:rPr>
              <a:t>      Scott Randall </a:t>
            </a:r>
            <a:r>
              <a:rPr lang="en-US" sz="5000" i="0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randallscottj@gmail.com</a:t>
            </a:r>
            <a:r>
              <a:rPr lang="en-US" sz="5000" i="0" dirty="0">
                <a:effectLst/>
              </a:rPr>
              <a:t> </a:t>
            </a:r>
          </a:p>
          <a:p>
            <a:pPr marL="205740" lvl="2" indent="0">
              <a:buNone/>
            </a:pPr>
            <a:r>
              <a:rPr lang="en-US" sz="5000" i="0" dirty="0">
                <a:effectLst/>
              </a:rPr>
              <a:t>      Micki </a:t>
            </a:r>
            <a:r>
              <a:rPr lang="en-US" sz="5000" i="0" dirty="0" err="1">
                <a:effectLst/>
              </a:rPr>
              <a:t>Kuttler</a:t>
            </a:r>
            <a:r>
              <a:rPr lang="en-US" sz="5000" i="0" dirty="0">
                <a:effectLst/>
              </a:rPr>
              <a:t> </a:t>
            </a:r>
            <a:r>
              <a:rPr lang="en-US" sz="5000" i="0" dirty="0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micki@kuttleronline.com</a:t>
            </a:r>
            <a:endParaRPr lang="en-US" sz="5000" i="0" dirty="0"/>
          </a:p>
          <a:p>
            <a:pPr marL="491490" lvl="2" indent="-285750">
              <a:buFont typeface="Wingdings" panose="05000000000000000000" pitchFamily="2" charset="2"/>
              <a:buChar char="§"/>
            </a:pPr>
            <a:endParaRPr lang="en-US" sz="5000" i="0" dirty="0"/>
          </a:p>
          <a:p>
            <a:pPr marL="491490" lvl="2" indent="-285750">
              <a:buFont typeface="Wingdings" panose="05000000000000000000" pitchFamily="2" charset="2"/>
              <a:buChar char="§"/>
            </a:pPr>
            <a:endParaRPr lang="en-US" sz="6000" dirty="0"/>
          </a:p>
          <a:p>
            <a:pPr marL="4572" lvl="1" indent="0">
              <a:buNone/>
            </a:pPr>
            <a:endParaRPr lang="en-US" sz="60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74320" lvl="3" indent="0">
              <a:buNone/>
            </a:pPr>
            <a:endParaRPr lang="en-US" sz="2800" dirty="0"/>
          </a:p>
          <a:p>
            <a:pPr marL="651360" lvl="5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6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Summary/Closing Comments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8294F51-EE9B-92B9-286D-E3168A3C3D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8414" y="2888186"/>
            <a:ext cx="10040937" cy="3703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3300" dirty="0"/>
              <a:t>Stay informed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/>
              <a:t>Newsletter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/>
              <a:t>Website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/>
              <a:t>Attend our events, bring your neighbor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/>
              <a:t>Get involved, volunteer</a:t>
            </a:r>
          </a:p>
          <a:p>
            <a:pPr marL="4572" lvl="1" indent="0" algn="ctr">
              <a:buNone/>
            </a:pPr>
            <a:endParaRPr lang="en-US" sz="2800" b="1" dirty="0"/>
          </a:p>
          <a:p>
            <a:pPr marL="4572" lvl="1" indent="0" algn="ctr">
              <a:buNone/>
            </a:pPr>
            <a:r>
              <a:rPr lang="en-US" sz="2800" b="1" dirty="0"/>
              <a:t>Don’t forget the APA comment period, </a:t>
            </a:r>
            <a:r>
              <a:rPr lang="en-US" sz="4000" b="1" dirty="0">
                <a:solidFill>
                  <a:schemeClr val="accent1"/>
                </a:solidFill>
              </a:rPr>
              <a:t>let them hear from us</a:t>
            </a:r>
          </a:p>
          <a:p>
            <a:pPr algn="ctr"/>
            <a:endParaRPr lang="en-US" sz="2800" b="1" dirty="0"/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/>
              <a:t>Thank you!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7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68483532-7F25-4B74-B673-F9C576070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5C218B5-4F0C-438F-9BF3-1AB5CBB3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34" name="Picture 24" descr="Different coloured question marks">
            <a:extLst>
              <a:ext uri="{FF2B5EF4-FFF2-40B4-BE49-F238E27FC236}">
                <a16:creationId xmlns:a16="http://schemas.microsoft.com/office/drawing/2014/main" xmlns="" id="{839FC3EA-DF80-FB9D-AD8A-4FEFEC5FA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82" b="26451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1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7ADC3-33CE-45FF-A9A6-29ACC27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1936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PLA Evaluated Several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0DF00C-A93B-4AA3-AAF4-1A3FFC23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" y="1600765"/>
            <a:ext cx="10753725" cy="4908331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US" dirty="0"/>
              <a:t>           </a:t>
            </a:r>
            <a:r>
              <a:rPr lang="en-US" sz="3200" dirty="0"/>
              <a:t>There were three future options for EWM mitigation</a:t>
            </a:r>
          </a:p>
          <a:p>
            <a:pPr marL="4572" lvl="1" indent="0">
              <a:buNone/>
            </a:pPr>
            <a:endParaRPr lang="en-US" dirty="0"/>
          </a:p>
          <a:p>
            <a:pPr marL="662940" lvl="2" indent="-457200">
              <a:buFont typeface="+mj-lt"/>
              <a:buAutoNum type="arabicPeriod"/>
            </a:pPr>
            <a:r>
              <a:rPr lang="en-US" sz="2800" dirty="0"/>
              <a:t>Reduce efforts and accept greater EWM spread and density </a:t>
            </a:r>
          </a:p>
          <a:p>
            <a:pPr marL="662940" lvl="2" indent="-457200">
              <a:buFont typeface="+mj-lt"/>
              <a:buAutoNum type="arabicPeriod"/>
            </a:pPr>
            <a:endParaRPr lang="en-US" dirty="0"/>
          </a:p>
          <a:p>
            <a:pPr marL="662940" lvl="2" indent="-457200">
              <a:buFont typeface="+mj-lt"/>
              <a:buAutoNum type="arabicPeriod"/>
            </a:pPr>
            <a:r>
              <a:rPr lang="en-US" sz="2800" dirty="0"/>
              <a:t>Continue with the current approach – And hope we can maintain the current level of EWM without extraordinary cost increases </a:t>
            </a:r>
          </a:p>
          <a:p>
            <a:pPr marL="662940" lvl="2" indent="-457200">
              <a:buFont typeface="+mj-lt"/>
              <a:buAutoNum type="arabicPeriod"/>
            </a:pPr>
            <a:endParaRPr lang="en-US" dirty="0"/>
          </a:p>
          <a:p>
            <a:pPr marL="662940" lvl="2" indent="-457200">
              <a:buFont typeface="+mj-lt"/>
              <a:buAutoNum type="arabicPeriod"/>
            </a:pPr>
            <a:r>
              <a:rPr lang="en-US" sz="2800" dirty="0"/>
              <a:t>Attempt to reset the EWM spread and density (population) with more </a:t>
            </a:r>
            <a:r>
              <a:rPr lang="en-US" sz="2800" u="sng" dirty="0"/>
              <a:t>intensive hand harvesting </a:t>
            </a:r>
            <a:r>
              <a:rPr lang="en-US" sz="2800" dirty="0"/>
              <a:t>and </a:t>
            </a:r>
            <a:r>
              <a:rPr lang="en-US" sz="2800" u="sng" dirty="0"/>
              <a:t>use of the herbicide ProcellaCOR</a:t>
            </a:r>
          </a:p>
          <a:p>
            <a:pPr marL="205740" lvl="2" indent="0">
              <a:buNone/>
            </a:pPr>
            <a:endParaRPr lang="en-US" dirty="0"/>
          </a:p>
          <a:p>
            <a:pPr marL="205740" lvl="2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131E6F-012E-4880-B66A-677B7DE66435}"/>
              </a:ext>
            </a:extLst>
          </p:cNvPr>
          <p:cNvSpPr/>
          <p:nvPr/>
        </p:nvSpPr>
        <p:spPr>
          <a:xfrm>
            <a:off x="676656" y="4157330"/>
            <a:ext cx="10838688" cy="1424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25581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2791CD8-2C5B-4D57-8CB5-9A87609F85B0}"/>
              </a:ext>
            </a:extLst>
          </p:cNvPr>
          <p:cNvGraphicFramePr>
            <a:graphicFrameLocks/>
          </p:cNvGraphicFramePr>
          <p:nvPr/>
        </p:nvGraphicFramePr>
        <p:xfrm>
          <a:off x="1474622" y="2627585"/>
          <a:ext cx="9319502" cy="344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49AA0-8679-4356-931B-91808F67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59367"/>
          </a:xfrm>
        </p:spPr>
        <p:txBody>
          <a:bodyPr>
            <a:normAutofit/>
          </a:bodyPr>
          <a:lstStyle/>
          <a:p>
            <a:r>
              <a:rPr lang="en-US" sz="3200" dirty="0"/>
              <a:t>2 Potential Paths Forward – Both Strain The PLA Fundraising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71D0DF-BF14-4807-81F9-31A566650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528" y="1312601"/>
            <a:ext cx="10201551" cy="116358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Option 2 </a:t>
            </a:r>
            <a:r>
              <a:rPr lang="en-US" dirty="0"/>
              <a:t>likely requires spending above current level for foreseeable future</a:t>
            </a:r>
          </a:p>
          <a:p>
            <a:r>
              <a:rPr lang="en-US" b="1" dirty="0"/>
              <a:t>Option 3 </a:t>
            </a:r>
            <a:r>
              <a:rPr lang="en-US" dirty="0"/>
              <a:t>requires a spending spike but promises a return to much lower level of spending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2A2D7C-6962-48E1-9F53-5B376D9D82F4}"/>
              </a:ext>
            </a:extLst>
          </p:cNvPr>
          <p:cNvCxnSpPr>
            <a:cxnSpLocks/>
          </p:cNvCxnSpPr>
          <p:nvPr/>
        </p:nvCxnSpPr>
        <p:spPr>
          <a:xfrm flipV="1">
            <a:off x="6621517" y="3626070"/>
            <a:ext cx="3478924" cy="74623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9258CD-842F-4668-8B32-816EFCE560BB}"/>
              </a:ext>
            </a:extLst>
          </p:cNvPr>
          <p:cNvSpPr txBox="1"/>
          <p:nvPr/>
        </p:nvSpPr>
        <p:spPr>
          <a:xfrm>
            <a:off x="9796534" y="2770265"/>
            <a:ext cx="89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Window of </a:t>
            </a:r>
          </a:p>
          <a:p>
            <a:r>
              <a:rPr lang="en-US" sz="1200" dirty="0"/>
              <a:t>uncertainty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5A1CC10-45C8-44D0-874B-775AD10253DF}"/>
              </a:ext>
            </a:extLst>
          </p:cNvPr>
          <p:cNvCxnSpPr>
            <a:cxnSpLocks/>
          </p:cNvCxnSpPr>
          <p:nvPr/>
        </p:nvCxnSpPr>
        <p:spPr>
          <a:xfrm flipH="1">
            <a:off x="10100441" y="3231930"/>
            <a:ext cx="160831" cy="635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052908-1B7E-48DB-AF22-983AEA30B95C}"/>
              </a:ext>
            </a:extLst>
          </p:cNvPr>
          <p:cNvSpPr txBox="1"/>
          <p:nvPr/>
        </p:nvSpPr>
        <p:spPr>
          <a:xfrm>
            <a:off x="4525596" y="3768353"/>
            <a:ext cx="1425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Actual 2021 spend</a:t>
            </a:r>
          </a:p>
          <a:p>
            <a:r>
              <a:rPr lang="en-US" sz="1200" dirty="0"/>
              <a:t>was $28750 due to </a:t>
            </a:r>
          </a:p>
          <a:p>
            <a:r>
              <a:rPr lang="en-US" sz="1200" dirty="0" err="1"/>
              <a:t>Aqualogic</a:t>
            </a:r>
            <a:r>
              <a:rPr lang="en-US" sz="1200" dirty="0"/>
              <a:t> grant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7CC45FF-14B7-4421-BB9D-5E6D6FE4EBED}"/>
              </a:ext>
            </a:extLst>
          </p:cNvPr>
          <p:cNvCxnSpPr>
            <a:cxnSpLocks/>
          </p:cNvCxnSpPr>
          <p:nvPr/>
        </p:nvCxnSpPr>
        <p:spPr>
          <a:xfrm>
            <a:off x="5950666" y="4225159"/>
            <a:ext cx="290670" cy="18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F840048-EE8C-4F53-8750-878F625229A7}"/>
              </a:ext>
            </a:extLst>
          </p:cNvPr>
          <p:cNvCxnSpPr/>
          <p:nvPr/>
        </p:nvCxnSpPr>
        <p:spPr>
          <a:xfrm>
            <a:off x="6621517" y="3153103"/>
            <a:ext cx="0" cy="23543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0F00F8-AB76-439C-A302-457A893DF7D7}"/>
              </a:ext>
            </a:extLst>
          </p:cNvPr>
          <p:cNvSpPr txBox="1"/>
          <p:nvPr/>
        </p:nvSpPr>
        <p:spPr>
          <a:xfrm>
            <a:off x="7581245" y="5093789"/>
            <a:ext cx="1636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Projected Future Spend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5641DF0-73F6-492B-BD2E-AFEC920DEE5A}"/>
              </a:ext>
            </a:extLst>
          </p:cNvPr>
          <p:cNvCxnSpPr/>
          <p:nvPr/>
        </p:nvCxnSpPr>
        <p:spPr>
          <a:xfrm>
            <a:off x="6621517" y="5370788"/>
            <a:ext cx="34789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83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E7BF9-C232-5121-DA25-BD6209F3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3155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Warren Co. Developed App Is Promising For Data Collection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C4503E-F964-0C5C-9196-5DC4A4BDE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7" y="1531088"/>
            <a:ext cx="2369749" cy="5124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119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8DBE92-2331-4285-8226-D398190D3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145" y="1113702"/>
            <a:ext cx="5830468" cy="4723194"/>
          </a:xfrm>
        </p:spPr>
        <p:txBody>
          <a:bodyPr anchor="ctr">
            <a:normAutofit/>
          </a:bodyPr>
          <a:lstStyle/>
          <a:p>
            <a:r>
              <a:rPr lang="en-US" sz="7200" dirty="0"/>
              <a:t>Invasives Efforts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490" y="1067403"/>
            <a:ext cx="2759857" cy="472319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Bob </a:t>
            </a:r>
            <a:r>
              <a:rPr lang="en-US" sz="2400" dirty="0" err="1">
                <a:solidFill>
                  <a:srgbClr val="FFFFFF"/>
                </a:solidFill>
              </a:rPr>
              <a:t>Hauserman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62AC3C-FEB4-4C6A-8CA6-D570CD009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7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E876487-EA04-4D0E-8CF9-A904C455E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7ADC3-33CE-45FF-A9A6-29ACC27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Eurasian Water Milfoil (EWM) </a:t>
            </a:r>
            <a:br>
              <a:rPr lang="en-US" sz="6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spc="-120" baseline="0" dirty="0">
                <a:solidFill>
                  <a:srgbClr val="FFFFFF"/>
                </a:solidFill>
                <a:latin typeface="Chiller" panose="04020404031007020602" pitchFamily="82" charset="0"/>
              </a:rPr>
              <a:t>Still A Problem</a:t>
            </a:r>
            <a:endParaRPr lang="en-US" sz="6000" kern="1200" spc="-120" baseline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xmlns="" id="{FBB67FA1-5604-ACBB-66D9-43A7714AF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26321"/>
              </p:ext>
            </p:extLst>
          </p:nvPr>
        </p:nvGraphicFramePr>
        <p:xfrm>
          <a:off x="5288347" y="639763"/>
          <a:ext cx="637893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83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CD5EF-766D-43B9-A25D-19122E5FB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7ADC3-33CE-45FF-A9A6-29ACC27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</a:rPr>
              <a:t>PLA Is Making A Change To Our EWM Management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0DF00C-A93B-4AA3-AAF4-1A3FFC23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8" y="3257518"/>
            <a:ext cx="11034584" cy="2903099"/>
          </a:xfrm>
        </p:spPr>
        <p:txBody>
          <a:bodyPr>
            <a:normAutofit fontScale="92500"/>
          </a:bodyPr>
          <a:lstStyle/>
          <a:p>
            <a:r>
              <a:rPr lang="en-US" sz="2000" b="1" dirty="0"/>
              <a:t>We are going to implement a surge in activities to reset the EWM population</a:t>
            </a:r>
          </a:p>
          <a:p>
            <a:r>
              <a:rPr lang="en-US" sz="2000" b="1" dirty="0"/>
              <a:t>Three key elements of the surge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Double the # of contract hand harvesting hours (relative to 2021) in 2022, 2023, and maybe 2024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Intensify the management of all scouting and harvesting work to maximize the effectiveness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Treat the 4-6 areas of the lake that have not responded to hand harvesting with an herbicide (</a:t>
            </a:r>
            <a:r>
              <a:rPr lang="en-US" sz="2000" dirty="0" err="1"/>
              <a:t>ProcellaCOR</a:t>
            </a:r>
            <a:r>
              <a:rPr lang="en-US" sz="2000" dirty="0"/>
              <a:t>) in June 2023</a:t>
            </a:r>
          </a:p>
          <a:p>
            <a:endParaRPr lang="en-US" sz="2000" b="1" dirty="0"/>
          </a:p>
          <a:p>
            <a:pPr algn="ctr"/>
            <a:r>
              <a:rPr lang="en-US" b="1" dirty="0"/>
              <a:t>Significantly higher costs in 2022-2024 but a reduction in 2025 and beyond (relative to 2021)</a:t>
            </a:r>
          </a:p>
        </p:txBody>
      </p:sp>
    </p:spTree>
    <p:extLst>
      <p:ext uri="{BB962C8B-B14F-4D97-AF65-F5344CB8AC3E}">
        <p14:creationId xmlns:p14="http://schemas.microsoft.com/office/powerpoint/2010/main" val="409580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876487-EA04-4D0E-8CF9-A904C455E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7ADC3-33CE-45FF-A9A6-29ACC27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96695"/>
            <a:ext cx="11482085" cy="10732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Intensive Data Gathering &amp; Analysis Has Been Helpful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5B7CEF1-FB51-ADCA-6065-0C785C7BE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800608"/>
              </p:ext>
            </p:extLst>
          </p:nvPr>
        </p:nvGraphicFramePr>
        <p:xfrm>
          <a:off x="774219" y="1458410"/>
          <a:ext cx="10649993" cy="491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56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7ADC3-33CE-45FF-A9A6-29ACC27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47453"/>
            <a:ext cx="10772775" cy="14218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2022 Plan Actions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xmlns="" id="{5B4FED0B-EE2F-E84B-AB44-A7A3CF596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641831"/>
              </p:ext>
            </p:extLst>
          </p:nvPr>
        </p:nvGraphicFramePr>
        <p:xfrm>
          <a:off x="709611" y="1805651"/>
          <a:ext cx="10772775" cy="481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4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35D34-E7F1-1CA0-84AC-688C417F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02856"/>
            <a:ext cx="10772775" cy="90396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Intensity Of Activity Planned For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456750-A04E-523C-58B8-30D98C510CD8}"/>
              </a:ext>
            </a:extLst>
          </p:cNvPr>
          <p:cNvSpPr/>
          <p:nvPr/>
        </p:nvSpPr>
        <p:spPr>
          <a:xfrm>
            <a:off x="1871330" y="6193394"/>
            <a:ext cx="276447" cy="1650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629102-CF88-97E9-09D8-2C88E6F540F3}"/>
              </a:ext>
            </a:extLst>
          </p:cNvPr>
          <p:cNvSpPr/>
          <p:nvPr/>
        </p:nvSpPr>
        <p:spPr>
          <a:xfrm>
            <a:off x="3907465" y="6196312"/>
            <a:ext cx="276447" cy="1650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03D462-BCCE-F155-0AD1-D9BDFA048F73}"/>
              </a:ext>
            </a:extLst>
          </p:cNvPr>
          <p:cNvSpPr/>
          <p:nvPr/>
        </p:nvSpPr>
        <p:spPr>
          <a:xfrm>
            <a:off x="6217253" y="6197816"/>
            <a:ext cx="276447" cy="165073"/>
          </a:xfrm>
          <a:prstGeom prst="rect">
            <a:avLst/>
          </a:prstGeom>
          <a:solidFill>
            <a:srgbClr val="E5A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0C7AD2-9BC9-E715-7403-53B82C406358}"/>
              </a:ext>
            </a:extLst>
          </p:cNvPr>
          <p:cNvSpPr/>
          <p:nvPr/>
        </p:nvSpPr>
        <p:spPr>
          <a:xfrm>
            <a:off x="8504755" y="6193394"/>
            <a:ext cx="276447" cy="1650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D41338-1D1A-4FBC-3AED-D9B78D787DF1}"/>
              </a:ext>
            </a:extLst>
          </p:cNvPr>
          <p:cNvSpPr txBox="1"/>
          <p:nvPr/>
        </p:nvSpPr>
        <p:spPr>
          <a:xfrm>
            <a:off x="2212773" y="6122041"/>
            <a:ext cx="1312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No harvesting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BD2E09-00BB-B542-1C09-DDE0AB564CD3}"/>
              </a:ext>
            </a:extLst>
          </p:cNvPr>
          <p:cNvSpPr txBox="1"/>
          <p:nvPr/>
        </p:nvSpPr>
        <p:spPr>
          <a:xfrm>
            <a:off x="4213698" y="6122041"/>
            <a:ext cx="1642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Limited harvesting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805527-ABA5-F0E7-0D22-B109E66B7567}"/>
              </a:ext>
            </a:extLst>
          </p:cNvPr>
          <p:cNvSpPr txBox="1"/>
          <p:nvPr/>
        </p:nvSpPr>
        <p:spPr>
          <a:xfrm>
            <a:off x="6559632" y="6140994"/>
            <a:ext cx="1586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Moderate activity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53439-9B41-1375-02BC-DB47A147BF63}"/>
              </a:ext>
            </a:extLst>
          </p:cNvPr>
          <p:cNvSpPr txBox="1"/>
          <p:nvPr/>
        </p:nvSpPr>
        <p:spPr>
          <a:xfrm>
            <a:off x="8869209" y="6129794"/>
            <a:ext cx="140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Intense activity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AD6017-3C88-5E4C-357E-6914918B8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04" y="1232572"/>
            <a:ext cx="9554214" cy="48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51843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2_Metropolita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Metropolita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11450</TotalTime>
  <Words>1235</Words>
  <Application>Microsoft Office PowerPoint</Application>
  <PresentationFormat>Custom</PresentationFormat>
  <Paragraphs>281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1_Metropolitan</vt:lpstr>
      <vt:lpstr>2_Metropolitan</vt:lpstr>
      <vt:lpstr>Metropolitan</vt:lpstr>
      <vt:lpstr>Acrobat Document</vt:lpstr>
      <vt:lpstr>Paradox Lake Association</vt:lpstr>
      <vt:lpstr>Welcome from the PLA Board</vt:lpstr>
      <vt:lpstr>Agenda</vt:lpstr>
      <vt:lpstr>Invasives Efforts</vt:lpstr>
      <vt:lpstr>Eurasian Water Milfoil (EWM)   Still A Problem</vt:lpstr>
      <vt:lpstr>PLA Is Making A Change To Our EWM Management Approach</vt:lpstr>
      <vt:lpstr>Intensive Data Gathering &amp; Analysis Has Been Helpful</vt:lpstr>
      <vt:lpstr>Key 2022 Plan Actions</vt:lpstr>
      <vt:lpstr>Intensity Of Activity Planned For 2022</vt:lpstr>
      <vt:lpstr>Our New App Allows Real Time Tracking Of Scouting And Harvesting</vt:lpstr>
      <vt:lpstr>APIPP Presentation </vt:lpstr>
      <vt:lpstr>Lake Management</vt:lpstr>
      <vt:lpstr>Lake Management Plan</vt:lpstr>
      <vt:lpstr>Water Quality</vt:lpstr>
      <vt:lpstr>Finances</vt:lpstr>
      <vt:lpstr>Finances</vt:lpstr>
      <vt:lpstr>Income by Category</vt:lpstr>
      <vt:lpstr>Expenses by Category</vt:lpstr>
      <vt:lpstr>3-Year Budget Outlook</vt:lpstr>
      <vt:lpstr>Finances Focus for 2022-23</vt:lpstr>
      <vt:lpstr>Membership</vt:lpstr>
      <vt:lpstr>Membership May was Membership Month </vt:lpstr>
      <vt:lpstr>Membership Next Steps ….. </vt:lpstr>
      <vt:lpstr>Fund Raising </vt:lpstr>
      <vt:lpstr>PowerPoint Presentation</vt:lpstr>
      <vt:lpstr>PowerPoint Presentation</vt:lpstr>
      <vt:lpstr> PLA is now an Amazon Smile Charity </vt:lpstr>
      <vt:lpstr>Communications</vt:lpstr>
      <vt:lpstr>Forms of Communication</vt:lpstr>
      <vt:lpstr>Board Elections </vt:lpstr>
      <vt:lpstr>2022 Board Elections  </vt:lpstr>
      <vt:lpstr>Summary/Closing Comments</vt:lpstr>
      <vt:lpstr>Questions?</vt:lpstr>
      <vt:lpstr>PLA Evaluated Several Options</vt:lpstr>
      <vt:lpstr>2 Potential Paths Forward – Both Strain The PLA Fundraising Ability</vt:lpstr>
      <vt:lpstr>Warren Co. Developed App Is Promising For Data Collection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Paradox Lake Association</dc:title>
  <dc:creator>Mary Randall</dc:creator>
  <cp:lastModifiedBy>mbk</cp:lastModifiedBy>
  <cp:revision>118</cp:revision>
  <cp:lastPrinted>2021-05-26T01:04:01Z</cp:lastPrinted>
  <dcterms:created xsi:type="dcterms:W3CDTF">2020-05-20T14:05:55Z</dcterms:created>
  <dcterms:modified xsi:type="dcterms:W3CDTF">2022-07-18T17:12:57Z</dcterms:modified>
</cp:coreProperties>
</file>